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64" r:id="rId4"/>
    <p:sldId id="267" r:id="rId5"/>
    <p:sldId id="268" r:id="rId6"/>
    <p:sldId id="271" r:id="rId7"/>
    <p:sldId id="259" r:id="rId8"/>
    <p:sldId id="263" r:id="rId9"/>
    <p:sldId id="260" r:id="rId10"/>
    <p:sldId id="258" r:id="rId11"/>
    <p:sldId id="272" r:id="rId12"/>
    <p:sldId id="270" r:id="rId13"/>
    <p:sldId id="257" r:id="rId14"/>
    <p:sldId id="277" r:id="rId15"/>
    <p:sldId id="261" r:id="rId16"/>
    <p:sldId id="275" r:id="rId17"/>
    <p:sldId id="262" r:id="rId18"/>
    <p:sldId id="273" r:id="rId19"/>
    <p:sldId id="274" r:id="rId20"/>
    <p:sldId id="276" r:id="rId21"/>
    <p:sldId id="278" r:id="rId22"/>
    <p:sldId id="265" r:id="rId23"/>
    <p:sldId id="279" r:id="rId24"/>
    <p:sldId id="266" r:id="rId25"/>
    <p:sldId id="280" r:id="rId26"/>
    <p:sldId id="269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0"/>
    <p:restoredTop sz="86398"/>
  </p:normalViewPr>
  <p:slideViewPr>
    <p:cSldViewPr snapToGrid="0" snapToObjects="1">
      <p:cViewPr varScale="1">
        <p:scale>
          <a:sx n="66" d="100"/>
          <a:sy n="66" d="100"/>
        </p:scale>
        <p:origin x="72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BE9E9C-B8C8-BF42-9D5C-F32F1A371992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9FFD4E-BDEB-AE4B-83E3-A04A3EADF8F3}">
      <dgm:prSet phldrT="[Text]"/>
      <dgm:spPr/>
      <dgm:t>
        <a:bodyPr/>
        <a:lstStyle/>
        <a:p>
          <a:r>
            <a:rPr lang="en-US" dirty="0"/>
            <a:t>Decision policy</a:t>
          </a:r>
        </a:p>
      </dgm:t>
    </dgm:pt>
    <dgm:pt modelId="{C703C467-E41A-9D4F-A8D7-9B2FC9B3BFCA}" type="parTrans" cxnId="{6E6BCF08-64E9-5041-A53F-C7A4627CA2E2}">
      <dgm:prSet/>
      <dgm:spPr/>
      <dgm:t>
        <a:bodyPr/>
        <a:lstStyle/>
        <a:p>
          <a:endParaRPr lang="en-US"/>
        </a:p>
      </dgm:t>
    </dgm:pt>
    <dgm:pt modelId="{5EE7F76D-494A-2543-ADF7-B319CFA7BABD}" type="sibTrans" cxnId="{6E6BCF08-64E9-5041-A53F-C7A4627CA2E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385E3314-6BBE-4047-9A06-BEE1C9331E87}">
      <dgm:prSet phldrT="[Text]"/>
      <dgm:spPr/>
      <dgm:t>
        <a:bodyPr/>
        <a:lstStyle/>
        <a:p>
          <a:r>
            <a:rPr lang="en-US" dirty="0"/>
            <a:t>Experiment </a:t>
          </a:r>
        </a:p>
      </dgm:t>
    </dgm:pt>
    <dgm:pt modelId="{72A99201-9347-7D41-AE30-35FEAAF57AE5}" type="parTrans" cxnId="{EF58297B-0A9C-B142-B3F3-4C5A8A6801DB}">
      <dgm:prSet/>
      <dgm:spPr/>
      <dgm:t>
        <a:bodyPr/>
        <a:lstStyle/>
        <a:p>
          <a:endParaRPr lang="en-US"/>
        </a:p>
      </dgm:t>
    </dgm:pt>
    <dgm:pt modelId="{6DAAB1F7-485E-B846-BABF-C3EBACBFEDEC}" type="sibTrans" cxnId="{EF58297B-0A9C-B142-B3F3-4C5A8A6801D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6453BE8-00C7-1B42-8C36-32F1A44CC475}">
      <dgm:prSet phldrT="[Text]"/>
      <dgm:spPr/>
      <dgm:t>
        <a:bodyPr/>
        <a:lstStyle/>
        <a:p>
          <a:r>
            <a:rPr lang="en-US" dirty="0"/>
            <a:t>Bayesian update</a:t>
          </a:r>
        </a:p>
      </dgm:t>
    </dgm:pt>
    <dgm:pt modelId="{C384D9F6-8C2B-5445-94F1-9E9262BE357D}" type="parTrans" cxnId="{7C167414-DD87-CF42-ACD5-6D35EBE326AC}">
      <dgm:prSet/>
      <dgm:spPr/>
      <dgm:t>
        <a:bodyPr/>
        <a:lstStyle/>
        <a:p>
          <a:endParaRPr lang="en-US"/>
        </a:p>
      </dgm:t>
    </dgm:pt>
    <dgm:pt modelId="{C388C36B-B4CF-5E41-8031-15C8801EB4DA}" type="sibTrans" cxnId="{7C167414-DD87-CF42-ACD5-6D35EBE326A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E3FF550-2907-024C-B0A9-432856F063CB}">
      <dgm:prSet phldrT="[Text]"/>
      <dgm:spPr/>
      <dgm:t>
        <a:bodyPr/>
        <a:lstStyle/>
        <a:p>
          <a:r>
            <a:rPr lang="en-US" dirty="0"/>
            <a:t>Belief model</a:t>
          </a:r>
        </a:p>
      </dgm:t>
    </dgm:pt>
    <dgm:pt modelId="{F6A68F32-80F6-1749-95F6-FB49A5819DEE}" type="parTrans" cxnId="{D6400F60-2694-3F48-8EDA-8C3B6992E6CC}">
      <dgm:prSet/>
      <dgm:spPr/>
      <dgm:t>
        <a:bodyPr/>
        <a:lstStyle/>
        <a:p>
          <a:endParaRPr lang="en-US"/>
        </a:p>
      </dgm:t>
    </dgm:pt>
    <dgm:pt modelId="{00629F8B-918C-CB43-B93A-B0A9F66404B3}" type="sibTrans" cxnId="{D6400F60-2694-3F48-8EDA-8C3B6992E6C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D02FEE4-980D-BD41-B68A-79B7A4B91C2F}" type="pres">
      <dgm:prSet presAssocID="{C2BE9E9C-B8C8-BF42-9D5C-F32F1A371992}" presName="cycle" presStyleCnt="0">
        <dgm:presLayoutVars>
          <dgm:dir/>
          <dgm:resizeHandles val="exact"/>
        </dgm:presLayoutVars>
      </dgm:prSet>
      <dgm:spPr/>
    </dgm:pt>
    <dgm:pt modelId="{118177DA-2A7F-3442-B2C0-784A38E59513}" type="pres">
      <dgm:prSet presAssocID="{FB9FFD4E-BDEB-AE4B-83E3-A04A3EADF8F3}" presName="dummy" presStyleCnt="0"/>
      <dgm:spPr/>
    </dgm:pt>
    <dgm:pt modelId="{B1921766-AACD-6A46-9688-FFCABEDDEE04}" type="pres">
      <dgm:prSet presAssocID="{FB9FFD4E-BDEB-AE4B-83E3-A04A3EADF8F3}" presName="node" presStyleLbl="revTx" presStyleIdx="0" presStyleCnt="4">
        <dgm:presLayoutVars>
          <dgm:bulletEnabled val="1"/>
        </dgm:presLayoutVars>
      </dgm:prSet>
      <dgm:spPr/>
    </dgm:pt>
    <dgm:pt modelId="{FCE5F31C-E0B1-F24F-B894-0D7924207C35}" type="pres">
      <dgm:prSet presAssocID="{5EE7F76D-494A-2543-ADF7-B319CFA7BABD}" presName="sibTrans" presStyleLbl="node1" presStyleIdx="0" presStyleCnt="4"/>
      <dgm:spPr/>
    </dgm:pt>
    <dgm:pt modelId="{C85372D9-9578-054C-BFCE-4B0BABAD608A}" type="pres">
      <dgm:prSet presAssocID="{385E3314-6BBE-4047-9A06-BEE1C9331E87}" presName="dummy" presStyleCnt="0"/>
      <dgm:spPr/>
    </dgm:pt>
    <dgm:pt modelId="{90342FE5-1F95-5244-9742-7F5A3EB63589}" type="pres">
      <dgm:prSet presAssocID="{385E3314-6BBE-4047-9A06-BEE1C9331E87}" presName="node" presStyleLbl="revTx" presStyleIdx="1" presStyleCnt="4">
        <dgm:presLayoutVars>
          <dgm:bulletEnabled val="1"/>
        </dgm:presLayoutVars>
      </dgm:prSet>
      <dgm:spPr/>
    </dgm:pt>
    <dgm:pt modelId="{D91B6F53-50ED-5249-AD9E-959356AEA802}" type="pres">
      <dgm:prSet presAssocID="{6DAAB1F7-485E-B846-BABF-C3EBACBFEDEC}" presName="sibTrans" presStyleLbl="node1" presStyleIdx="1" presStyleCnt="4"/>
      <dgm:spPr/>
    </dgm:pt>
    <dgm:pt modelId="{A172ADFC-DC88-DC42-9D29-6C538D48DA94}" type="pres">
      <dgm:prSet presAssocID="{B6453BE8-00C7-1B42-8C36-32F1A44CC475}" presName="dummy" presStyleCnt="0"/>
      <dgm:spPr/>
    </dgm:pt>
    <dgm:pt modelId="{E880A5BB-4A0E-8941-B04B-2F84BA0A095D}" type="pres">
      <dgm:prSet presAssocID="{B6453BE8-00C7-1B42-8C36-32F1A44CC475}" presName="node" presStyleLbl="revTx" presStyleIdx="2" presStyleCnt="4">
        <dgm:presLayoutVars>
          <dgm:bulletEnabled val="1"/>
        </dgm:presLayoutVars>
      </dgm:prSet>
      <dgm:spPr/>
    </dgm:pt>
    <dgm:pt modelId="{A8D074CD-D428-344F-A32E-3D91C8A5446F}" type="pres">
      <dgm:prSet presAssocID="{C388C36B-B4CF-5E41-8031-15C8801EB4DA}" presName="sibTrans" presStyleLbl="node1" presStyleIdx="2" presStyleCnt="4"/>
      <dgm:spPr/>
    </dgm:pt>
    <dgm:pt modelId="{BCDE96BD-11B4-4C41-AE9E-359C84326368}" type="pres">
      <dgm:prSet presAssocID="{1E3FF550-2907-024C-B0A9-432856F063CB}" presName="dummy" presStyleCnt="0"/>
      <dgm:spPr/>
    </dgm:pt>
    <dgm:pt modelId="{4F958EB1-7846-E744-86B9-63D793255D9F}" type="pres">
      <dgm:prSet presAssocID="{1E3FF550-2907-024C-B0A9-432856F063CB}" presName="node" presStyleLbl="revTx" presStyleIdx="3" presStyleCnt="4">
        <dgm:presLayoutVars>
          <dgm:bulletEnabled val="1"/>
        </dgm:presLayoutVars>
      </dgm:prSet>
      <dgm:spPr/>
    </dgm:pt>
    <dgm:pt modelId="{EDBFEA54-B869-E140-BA16-A9155DF7559B}" type="pres">
      <dgm:prSet presAssocID="{00629F8B-918C-CB43-B93A-B0A9F66404B3}" presName="sibTrans" presStyleLbl="node1" presStyleIdx="3" presStyleCnt="4"/>
      <dgm:spPr/>
    </dgm:pt>
  </dgm:ptLst>
  <dgm:cxnLst>
    <dgm:cxn modelId="{6E6BCF08-64E9-5041-A53F-C7A4627CA2E2}" srcId="{C2BE9E9C-B8C8-BF42-9D5C-F32F1A371992}" destId="{FB9FFD4E-BDEB-AE4B-83E3-A04A3EADF8F3}" srcOrd="0" destOrd="0" parTransId="{C703C467-E41A-9D4F-A8D7-9B2FC9B3BFCA}" sibTransId="{5EE7F76D-494A-2543-ADF7-B319CFA7BABD}"/>
    <dgm:cxn modelId="{760D8511-252C-CF48-BC5B-9F0ABAFDA9A0}" type="presOf" srcId="{385E3314-6BBE-4047-9A06-BEE1C9331E87}" destId="{90342FE5-1F95-5244-9742-7F5A3EB63589}" srcOrd="0" destOrd="0" presId="urn:microsoft.com/office/officeart/2005/8/layout/cycle1"/>
    <dgm:cxn modelId="{7C167414-DD87-CF42-ACD5-6D35EBE326AC}" srcId="{C2BE9E9C-B8C8-BF42-9D5C-F32F1A371992}" destId="{B6453BE8-00C7-1B42-8C36-32F1A44CC475}" srcOrd="2" destOrd="0" parTransId="{C384D9F6-8C2B-5445-94F1-9E9262BE357D}" sibTransId="{C388C36B-B4CF-5E41-8031-15C8801EB4DA}"/>
    <dgm:cxn modelId="{35D66918-6654-494A-82D8-694EAC97EC90}" type="presOf" srcId="{5EE7F76D-494A-2543-ADF7-B319CFA7BABD}" destId="{FCE5F31C-E0B1-F24F-B894-0D7924207C35}" srcOrd="0" destOrd="0" presId="urn:microsoft.com/office/officeart/2005/8/layout/cycle1"/>
    <dgm:cxn modelId="{3D11501E-6CC1-E84E-A9EE-840BEC5AD5BC}" type="presOf" srcId="{1E3FF550-2907-024C-B0A9-432856F063CB}" destId="{4F958EB1-7846-E744-86B9-63D793255D9F}" srcOrd="0" destOrd="0" presId="urn:microsoft.com/office/officeart/2005/8/layout/cycle1"/>
    <dgm:cxn modelId="{D6400F60-2694-3F48-8EDA-8C3B6992E6CC}" srcId="{C2BE9E9C-B8C8-BF42-9D5C-F32F1A371992}" destId="{1E3FF550-2907-024C-B0A9-432856F063CB}" srcOrd="3" destOrd="0" parTransId="{F6A68F32-80F6-1749-95F6-FB49A5819DEE}" sibTransId="{00629F8B-918C-CB43-B93A-B0A9F66404B3}"/>
    <dgm:cxn modelId="{EF58297B-0A9C-B142-B3F3-4C5A8A6801DB}" srcId="{C2BE9E9C-B8C8-BF42-9D5C-F32F1A371992}" destId="{385E3314-6BBE-4047-9A06-BEE1C9331E87}" srcOrd="1" destOrd="0" parTransId="{72A99201-9347-7D41-AE30-35FEAAF57AE5}" sibTransId="{6DAAB1F7-485E-B846-BABF-C3EBACBFEDEC}"/>
    <dgm:cxn modelId="{CC5C917E-D18E-A848-8D5C-ADE3C452876C}" type="presOf" srcId="{6DAAB1F7-485E-B846-BABF-C3EBACBFEDEC}" destId="{D91B6F53-50ED-5249-AD9E-959356AEA802}" srcOrd="0" destOrd="0" presId="urn:microsoft.com/office/officeart/2005/8/layout/cycle1"/>
    <dgm:cxn modelId="{9DB6839D-7A6C-D34F-ADA3-119CD0A0A96D}" type="presOf" srcId="{FB9FFD4E-BDEB-AE4B-83E3-A04A3EADF8F3}" destId="{B1921766-AACD-6A46-9688-FFCABEDDEE04}" srcOrd="0" destOrd="0" presId="urn:microsoft.com/office/officeart/2005/8/layout/cycle1"/>
    <dgm:cxn modelId="{D4FCCAA6-47D4-654A-94B6-08120FDA2231}" type="presOf" srcId="{00629F8B-918C-CB43-B93A-B0A9F66404B3}" destId="{EDBFEA54-B869-E140-BA16-A9155DF7559B}" srcOrd="0" destOrd="0" presId="urn:microsoft.com/office/officeart/2005/8/layout/cycle1"/>
    <dgm:cxn modelId="{FAF2D9C7-321B-EF43-AAC3-93D03D0F2B8C}" type="presOf" srcId="{B6453BE8-00C7-1B42-8C36-32F1A44CC475}" destId="{E880A5BB-4A0E-8941-B04B-2F84BA0A095D}" srcOrd="0" destOrd="0" presId="urn:microsoft.com/office/officeart/2005/8/layout/cycle1"/>
    <dgm:cxn modelId="{B82C6AD6-E435-9D46-BCAB-6603EA31B172}" type="presOf" srcId="{C2BE9E9C-B8C8-BF42-9D5C-F32F1A371992}" destId="{BD02FEE4-980D-BD41-B68A-79B7A4B91C2F}" srcOrd="0" destOrd="0" presId="urn:microsoft.com/office/officeart/2005/8/layout/cycle1"/>
    <dgm:cxn modelId="{EAF5EAF4-6845-9F41-8087-9B0FDE4E2197}" type="presOf" srcId="{C388C36B-B4CF-5E41-8031-15C8801EB4DA}" destId="{A8D074CD-D428-344F-A32E-3D91C8A5446F}" srcOrd="0" destOrd="0" presId="urn:microsoft.com/office/officeart/2005/8/layout/cycle1"/>
    <dgm:cxn modelId="{090852A6-5D16-FF48-BC59-FDDC8B308673}" type="presParOf" srcId="{BD02FEE4-980D-BD41-B68A-79B7A4B91C2F}" destId="{118177DA-2A7F-3442-B2C0-784A38E59513}" srcOrd="0" destOrd="0" presId="urn:microsoft.com/office/officeart/2005/8/layout/cycle1"/>
    <dgm:cxn modelId="{B9436323-1AFD-A14E-A585-BF053D57318C}" type="presParOf" srcId="{BD02FEE4-980D-BD41-B68A-79B7A4B91C2F}" destId="{B1921766-AACD-6A46-9688-FFCABEDDEE04}" srcOrd="1" destOrd="0" presId="urn:microsoft.com/office/officeart/2005/8/layout/cycle1"/>
    <dgm:cxn modelId="{65947BC9-BAB4-5242-9CBC-220A3C7AC583}" type="presParOf" srcId="{BD02FEE4-980D-BD41-B68A-79B7A4B91C2F}" destId="{FCE5F31C-E0B1-F24F-B894-0D7924207C35}" srcOrd="2" destOrd="0" presId="urn:microsoft.com/office/officeart/2005/8/layout/cycle1"/>
    <dgm:cxn modelId="{6B6F9F30-2FC9-FA44-B37D-2567C05A98F3}" type="presParOf" srcId="{BD02FEE4-980D-BD41-B68A-79B7A4B91C2F}" destId="{C85372D9-9578-054C-BFCE-4B0BABAD608A}" srcOrd="3" destOrd="0" presId="urn:microsoft.com/office/officeart/2005/8/layout/cycle1"/>
    <dgm:cxn modelId="{47E6F794-D5D2-544D-B303-07CE2F778AE0}" type="presParOf" srcId="{BD02FEE4-980D-BD41-B68A-79B7A4B91C2F}" destId="{90342FE5-1F95-5244-9742-7F5A3EB63589}" srcOrd="4" destOrd="0" presId="urn:microsoft.com/office/officeart/2005/8/layout/cycle1"/>
    <dgm:cxn modelId="{2D4DF2D1-0E75-9949-A6FE-7928FF4F2E64}" type="presParOf" srcId="{BD02FEE4-980D-BD41-B68A-79B7A4B91C2F}" destId="{D91B6F53-50ED-5249-AD9E-959356AEA802}" srcOrd="5" destOrd="0" presId="urn:microsoft.com/office/officeart/2005/8/layout/cycle1"/>
    <dgm:cxn modelId="{26E0DF2D-ED70-0C49-9ABA-2FC0C6B72B32}" type="presParOf" srcId="{BD02FEE4-980D-BD41-B68A-79B7A4B91C2F}" destId="{A172ADFC-DC88-DC42-9D29-6C538D48DA94}" srcOrd="6" destOrd="0" presId="urn:microsoft.com/office/officeart/2005/8/layout/cycle1"/>
    <dgm:cxn modelId="{69D90764-856E-054F-B583-8119B970F4DD}" type="presParOf" srcId="{BD02FEE4-980D-BD41-B68A-79B7A4B91C2F}" destId="{E880A5BB-4A0E-8941-B04B-2F84BA0A095D}" srcOrd="7" destOrd="0" presId="urn:microsoft.com/office/officeart/2005/8/layout/cycle1"/>
    <dgm:cxn modelId="{6AF4735C-5449-9F46-93C1-B05133BBA2A4}" type="presParOf" srcId="{BD02FEE4-980D-BD41-B68A-79B7A4B91C2F}" destId="{A8D074CD-D428-344F-A32E-3D91C8A5446F}" srcOrd="8" destOrd="0" presId="urn:microsoft.com/office/officeart/2005/8/layout/cycle1"/>
    <dgm:cxn modelId="{A78DC9A4-EE44-B04B-AE29-7F8575821446}" type="presParOf" srcId="{BD02FEE4-980D-BD41-B68A-79B7A4B91C2F}" destId="{BCDE96BD-11B4-4C41-AE9E-359C84326368}" srcOrd="9" destOrd="0" presId="urn:microsoft.com/office/officeart/2005/8/layout/cycle1"/>
    <dgm:cxn modelId="{8C7F4097-7913-3540-80F5-AEF8E62A96FF}" type="presParOf" srcId="{BD02FEE4-980D-BD41-B68A-79B7A4B91C2F}" destId="{4F958EB1-7846-E744-86B9-63D793255D9F}" srcOrd="10" destOrd="0" presId="urn:microsoft.com/office/officeart/2005/8/layout/cycle1"/>
    <dgm:cxn modelId="{8B39EA4F-B204-1A4C-9AC5-5B7A764ADE74}" type="presParOf" srcId="{BD02FEE4-980D-BD41-B68A-79B7A4B91C2F}" destId="{EDBFEA54-B869-E140-BA16-A9155DF7559B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21766-AACD-6A46-9688-FFCABEDDEE04}">
      <dsp:nvSpPr>
        <dsp:cNvPr id="0" name=""/>
        <dsp:cNvSpPr/>
      </dsp:nvSpPr>
      <dsp:spPr>
        <a:xfrm>
          <a:off x="3549913" y="115988"/>
          <a:ext cx="1828699" cy="18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Decision policy</a:t>
          </a:r>
        </a:p>
      </dsp:txBody>
      <dsp:txXfrm>
        <a:off x="3549913" y="115988"/>
        <a:ext cx="1828699" cy="1828699"/>
      </dsp:txXfrm>
    </dsp:sp>
    <dsp:sp modelId="{FCE5F31C-E0B1-F24F-B894-0D7924207C35}">
      <dsp:nvSpPr>
        <dsp:cNvPr id="0" name=""/>
        <dsp:cNvSpPr/>
      </dsp:nvSpPr>
      <dsp:spPr>
        <a:xfrm>
          <a:off x="331101" y="1167"/>
          <a:ext cx="5162332" cy="5162332"/>
        </a:xfrm>
        <a:prstGeom prst="circularArrow">
          <a:avLst>
            <a:gd name="adj1" fmla="val 6908"/>
            <a:gd name="adj2" fmla="val 465797"/>
            <a:gd name="adj3" fmla="val 547544"/>
            <a:gd name="adj4" fmla="val 20586659"/>
            <a:gd name="adj5" fmla="val 805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342FE5-1F95-5244-9742-7F5A3EB63589}">
      <dsp:nvSpPr>
        <dsp:cNvPr id="0" name=""/>
        <dsp:cNvSpPr/>
      </dsp:nvSpPr>
      <dsp:spPr>
        <a:xfrm>
          <a:off x="3549913" y="3219979"/>
          <a:ext cx="1828699" cy="18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Experiment </a:t>
          </a:r>
        </a:p>
      </dsp:txBody>
      <dsp:txXfrm>
        <a:off x="3549913" y="3219979"/>
        <a:ext cx="1828699" cy="1828699"/>
      </dsp:txXfrm>
    </dsp:sp>
    <dsp:sp modelId="{D91B6F53-50ED-5249-AD9E-959356AEA802}">
      <dsp:nvSpPr>
        <dsp:cNvPr id="0" name=""/>
        <dsp:cNvSpPr/>
      </dsp:nvSpPr>
      <dsp:spPr>
        <a:xfrm>
          <a:off x="331101" y="1167"/>
          <a:ext cx="5162332" cy="5162332"/>
        </a:xfrm>
        <a:prstGeom prst="circularArrow">
          <a:avLst>
            <a:gd name="adj1" fmla="val 6908"/>
            <a:gd name="adj2" fmla="val 465797"/>
            <a:gd name="adj3" fmla="val 5947544"/>
            <a:gd name="adj4" fmla="val 4386659"/>
            <a:gd name="adj5" fmla="val 805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80A5BB-4A0E-8941-B04B-2F84BA0A095D}">
      <dsp:nvSpPr>
        <dsp:cNvPr id="0" name=""/>
        <dsp:cNvSpPr/>
      </dsp:nvSpPr>
      <dsp:spPr>
        <a:xfrm>
          <a:off x="445922" y="3219979"/>
          <a:ext cx="1828699" cy="18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Bayesian update</a:t>
          </a:r>
        </a:p>
      </dsp:txBody>
      <dsp:txXfrm>
        <a:off x="445922" y="3219979"/>
        <a:ext cx="1828699" cy="1828699"/>
      </dsp:txXfrm>
    </dsp:sp>
    <dsp:sp modelId="{A8D074CD-D428-344F-A32E-3D91C8A5446F}">
      <dsp:nvSpPr>
        <dsp:cNvPr id="0" name=""/>
        <dsp:cNvSpPr/>
      </dsp:nvSpPr>
      <dsp:spPr>
        <a:xfrm>
          <a:off x="331101" y="1167"/>
          <a:ext cx="5162332" cy="5162332"/>
        </a:xfrm>
        <a:prstGeom prst="circularArrow">
          <a:avLst>
            <a:gd name="adj1" fmla="val 6908"/>
            <a:gd name="adj2" fmla="val 465797"/>
            <a:gd name="adj3" fmla="val 11347544"/>
            <a:gd name="adj4" fmla="val 9786659"/>
            <a:gd name="adj5" fmla="val 805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958EB1-7846-E744-86B9-63D793255D9F}">
      <dsp:nvSpPr>
        <dsp:cNvPr id="0" name=""/>
        <dsp:cNvSpPr/>
      </dsp:nvSpPr>
      <dsp:spPr>
        <a:xfrm>
          <a:off x="445922" y="115988"/>
          <a:ext cx="1828699" cy="18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Belief model</a:t>
          </a:r>
        </a:p>
      </dsp:txBody>
      <dsp:txXfrm>
        <a:off x="445922" y="115988"/>
        <a:ext cx="1828699" cy="1828699"/>
      </dsp:txXfrm>
    </dsp:sp>
    <dsp:sp modelId="{EDBFEA54-B869-E140-BA16-A9155DF7559B}">
      <dsp:nvSpPr>
        <dsp:cNvPr id="0" name=""/>
        <dsp:cNvSpPr/>
      </dsp:nvSpPr>
      <dsp:spPr>
        <a:xfrm>
          <a:off x="331101" y="1167"/>
          <a:ext cx="5162332" cy="5162332"/>
        </a:xfrm>
        <a:prstGeom prst="circularArrow">
          <a:avLst>
            <a:gd name="adj1" fmla="val 6908"/>
            <a:gd name="adj2" fmla="val 465797"/>
            <a:gd name="adj3" fmla="val 16747544"/>
            <a:gd name="adj4" fmla="val 15186659"/>
            <a:gd name="adj5" fmla="val 8059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CD0BA-13BA-D542-A6AA-87CDF19E377D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DD739-30D5-9142-B410-2B022B050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GPs:</a:t>
            </a:r>
          </a:p>
          <a:p>
            <a:pPr marL="171450" indent="-171450">
              <a:buFontTx/>
              <a:buChar char="-"/>
            </a:pPr>
            <a:r>
              <a:rPr lang="en-US" dirty="0"/>
              <a:t>Easy to apply to most (low-dimensional) problems</a:t>
            </a:r>
          </a:p>
          <a:p>
            <a:pPr marL="171450" indent="-171450">
              <a:buFontTx/>
              <a:buChar char="-"/>
            </a:pPr>
            <a:r>
              <a:rPr lang="en-US" dirty="0"/>
              <a:t>GPs, along with Gaussian noise have nice properties, conjugacy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Many of the expectations have closed form solutions or algorithms to compute exactly.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D739-30D5-9142-B410-2B022B050C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9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GPs </a:t>
            </a:r>
          </a:p>
          <a:p>
            <a:r>
              <a:rPr lang="en-US" dirty="0"/>
              <a:t>-- Easy to apply, but it’s hard to impose problem specific structure or prior information (other than mean and covariance functions).</a:t>
            </a:r>
          </a:p>
          <a:p>
            <a:endParaRPr lang="en-US" dirty="0"/>
          </a:p>
          <a:p>
            <a:r>
              <a:rPr lang="en-US" dirty="0"/>
              <a:t>Multi-stage decision making:</a:t>
            </a:r>
          </a:p>
          <a:p>
            <a:r>
              <a:rPr lang="en-US" dirty="0"/>
              <a:t>-- Make decisions cognizant of previous or future experiments, and their outcomes</a:t>
            </a:r>
          </a:p>
          <a:p>
            <a:r>
              <a:rPr lang="en-US" dirty="0"/>
              <a:t>-- In extreme case, real-time decision making</a:t>
            </a:r>
          </a:p>
          <a:p>
            <a:endParaRPr lang="en-US" dirty="0"/>
          </a:p>
          <a:p>
            <a:r>
              <a:rPr lang="en-US" dirty="0"/>
              <a:t>Constrained optimization:</a:t>
            </a:r>
          </a:p>
          <a:p>
            <a:r>
              <a:rPr lang="en-US" dirty="0"/>
              <a:t>-- subset of above, where time and costs of each experiment is significant</a:t>
            </a:r>
          </a:p>
          <a:p>
            <a:r>
              <a:rPr lang="en-US" dirty="0"/>
              <a:t>-- instead of minimizing number of experiments, minimize costs or time while learning about extrema of response function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D739-30D5-9142-B410-2B022B050C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8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2-stage decision policy:</a:t>
            </a:r>
          </a:p>
          <a:p>
            <a:r>
              <a:rPr lang="en-US" dirty="0"/>
              <a:t>-- Try to score selections of slow variables. 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For each choice of slow variable: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Select batches of fast variable via Thompson sampling.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Each element in batch is a fully described experiment, score using utility function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Back </a:t>
            </a:r>
            <a:r>
              <a:rPr lang="en-US" dirty="0" err="1"/>
              <a:t>propogate</a:t>
            </a:r>
            <a:endParaRPr lang="en-US" dirty="0"/>
          </a:p>
          <a:p>
            <a:pPr marL="1085850" lvl="2" indent="-171450">
              <a:buFontTx/>
              <a:buChar char="-"/>
            </a:pPr>
            <a:r>
              <a:rPr lang="en-US" dirty="0"/>
              <a:t>Aggregate scores for a batch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Aggregate scores from batches to a score for slow variable.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D739-30D5-9142-B410-2B022B050C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5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DD739-30D5-9142-B410-2B022B050C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2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spc="-3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1" y="3660401"/>
            <a:ext cx="9144000" cy="480131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4000" y="4353765"/>
            <a:ext cx="9144000" cy="369332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20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8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4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4001" y="3660401"/>
            <a:ext cx="9144000" cy="5429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53765"/>
            <a:ext cx="9144000" cy="369332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6218"/>
            <a:ext cx="10515600" cy="4800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spc="-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0879"/>
            <a:ext cx="5181600" cy="4806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0879"/>
            <a:ext cx="5181600" cy="4806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875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19365"/>
            <a:ext cx="5157787" cy="819024"/>
          </a:xfrm>
          <a:noFill/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19365"/>
            <a:ext cx="5183188" cy="8190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3262" y="457201"/>
            <a:ext cx="63321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6218"/>
            <a:ext cx="10515600" cy="48007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31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11387" y="457201"/>
            <a:ext cx="6342412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spc="-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1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0879"/>
            <a:ext cx="5181600" cy="48060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0879"/>
            <a:ext cx="5181600" cy="48060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875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19365"/>
            <a:ext cx="5157787" cy="819024"/>
          </a:xfrm>
          <a:noFill/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19365"/>
            <a:ext cx="5183188" cy="8190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0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3262" y="457201"/>
            <a:ext cx="63321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11387" y="457201"/>
            <a:ext cx="6342412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CB160-0A6B-3F42-A120-B86F4DD27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4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988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66982"/>
            <a:ext cx="10515600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423" y="6356350"/>
            <a:ext cx="931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447" y="6352453"/>
            <a:ext cx="722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BECB160-0A6B-3F42-A120-B86F4DD27E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7" y="6382881"/>
            <a:ext cx="1438886" cy="4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68202"/>
            <a:ext cx="12192000" cy="6926201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988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66982"/>
            <a:ext cx="10515600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9423" y="6356350"/>
            <a:ext cx="931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447" y="6352453"/>
            <a:ext cx="722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BECB160-0A6B-3F42-A120-B86F4DD27E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3" y="6382881"/>
            <a:ext cx="1438094" cy="4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2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2800" kern="1200" spc="-15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2400" kern="1200" spc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2000" kern="1200" spc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1800" kern="1200" spc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SzPct val="75000"/>
        <a:buFont typeface="Wingdings" charset="2"/>
        <a:buChar char="§"/>
        <a:defRPr sz="1800" kern="1200" spc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png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5" Type="http://schemas.openxmlformats.org/officeDocument/2006/relationships/image" Target="../media/image48.png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2.tiff"/><Relationship Id="rId7" Type="http://schemas.openxmlformats.org/officeDocument/2006/relationships/image" Target="../media/image54.jpe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g"/><Relationship Id="rId5" Type="http://schemas.openxmlformats.org/officeDocument/2006/relationships/image" Target="../media/image23.gif"/><Relationship Id="rId10" Type="http://schemas.openxmlformats.org/officeDocument/2006/relationships/image" Target="../media/image57.jpg"/><Relationship Id="rId4" Type="http://schemas.openxmlformats.org/officeDocument/2006/relationships/image" Target="../media/image33.tiff"/><Relationship Id="rId9" Type="http://schemas.openxmlformats.org/officeDocument/2006/relationships/image" Target="../media/image5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1665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Decision-Making Modalities in Automated and Autonomous Experimental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4632052"/>
            <a:ext cx="9144000" cy="12352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Kristofer Reyes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Materials Design and Innovation Department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University at Buffalo</a:t>
            </a:r>
          </a:p>
        </p:txBody>
      </p:sp>
    </p:spTree>
    <p:extLst>
      <p:ext uri="{BB962C8B-B14F-4D97-AF65-F5344CB8AC3E}">
        <p14:creationId xmlns:p14="http://schemas.microsoft.com/office/powerpoint/2010/main" val="113966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713B3-67F5-D048-91EA-DD9B71BC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ARES Objective: grow high selectivity, high yield CNTs</a:t>
            </a:r>
          </a:p>
        </p:txBody>
      </p:sp>
      <p:pic>
        <p:nvPicPr>
          <p:cNvPr id="4" name="Picture 2" descr="F:\HOLMES_seed_Ru22\ExportedManualData\figures_fit\20-5-3.jpg">
            <a:extLst>
              <a:ext uri="{FF2B5EF4-FFF2-40B4-BE49-F238E27FC236}">
                <a16:creationId xmlns:a16="http://schemas.microsoft.com/office/drawing/2014/main" id="{EE596FBC-06C7-CB42-A6CE-B832FCF2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7292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9D5328-7628-E441-ACE4-0CA821F619DB}"/>
              </a:ext>
            </a:extLst>
          </p:cNvPr>
          <p:cNvSpPr txBox="1"/>
          <p:nvPr/>
        </p:nvSpPr>
        <p:spPr>
          <a:xfrm>
            <a:off x="2372534" y="1587474"/>
            <a:ext cx="1689886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Raman Spectra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F9F34-EB42-3C41-A382-0A1822719741}"/>
              </a:ext>
            </a:extLst>
          </p:cNvPr>
          <p:cNvSpPr txBox="1"/>
          <p:nvPr/>
        </p:nvSpPr>
        <p:spPr>
          <a:xfrm>
            <a:off x="3062032" y="2246624"/>
            <a:ext cx="872355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 peak</a:t>
            </a:r>
            <a:endParaRPr lang="en-US" b="1" dirty="0">
              <a:solidFill>
                <a:schemeClr val="accent2">
                  <a:lumMod val="75000"/>
                </a:schemeClr>
              </a:solidFill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0C38E9-DF3F-0D45-A978-5AF21F03E51E}"/>
                  </a:ext>
                </a:extLst>
              </p:cNvPr>
              <p:cNvSpPr txBox="1"/>
              <p:nvPr/>
            </p:nvSpPr>
            <p:spPr>
              <a:xfrm>
                <a:off x="5257800" y="1387614"/>
                <a:ext cx="6362700" cy="470898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Grow CNTs with high yield (large area under G-peak) and high selectivity (small area away from G-peak)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Observations, for growth conditions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endParaRPr lang="en-US" sz="2000" b="1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000" b="1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– area under G-peak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2000" dirty="0"/>
                  <a:t> – total area under spectrum.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Maximize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−(1−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Design variables: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Precursor gas flow rates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Temperature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Pressure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Humidity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0C38E9-DF3F-0D45-A978-5AF21F03E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1387614"/>
                <a:ext cx="6362700" cy="4708981"/>
              </a:xfrm>
              <a:prstGeom prst="rect">
                <a:avLst/>
              </a:prstGeom>
              <a:blipFill>
                <a:blip r:embed="rId3"/>
                <a:stretch>
                  <a:fillRect l="-797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>
            <a:extLst>
              <a:ext uri="{FF2B5EF4-FFF2-40B4-BE49-F238E27FC236}">
                <a16:creationId xmlns:a16="http://schemas.microsoft.com/office/drawing/2014/main" id="{CA6FA38E-FD97-5A4D-A515-F6D46BD96F37}"/>
              </a:ext>
            </a:extLst>
          </p:cNvPr>
          <p:cNvSpPr/>
          <p:nvPr/>
        </p:nvSpPr>
        <p:spPr>
          <a:xfrm>
            <a:off x="1485900" y="2602407"/>
            <a:ext cx="3352800" cy="2041514"/>
          </a:xfrm>
          <a:custGeom>
            <a:avLst/>
            <a:gdLst>
              <a:gd name="connsiteX0" fmla="*/ 0 w 3352800"/>
              <a:gd name="connsiteY0" fmla="*/ 2020393 h 2041514"/>
              <a:gd name="connsiteX1" fmla="*/ 1003300 w 3352800"/>
              <a:gd name="connsiteY1" fmla="*/ 2007693 h 2041514"/>
              <a:gd name="connsiteX2" fmla="*/ 1333500 w 3352800"/>
              <a:gd name="connsiteY2" fmla="*/ 1740993 h 2041514"/>
              <a:gd name="connsiteX3" fmla="*/ 1473200 w 3352800"/>
              <a:gd name="connsiteY3" fmla="*/ 1105993 h 2041514"/>
              <a:gd name="connsiteX4" fmla="*/ 1600200 w 3352800"/>
              <a:gd name="connsiteY4" fmla="*/ 1690193 h 2041514"/>
              <a:gd name="connsiteX5" fmla="*/ 1803400 w 3352800"/>
              <a:gd name="connsiteY5" fmla="*/ 1093 h 2041514"/>
              <a:gd name="connsiteX6" fmla="*/ 1905000 w 3352800"/>
              <a:gd name="connsiteY6" fmla="*/ 1410793 h 2041514"/>
              <a:gd name="connsiteX7" fmla="*/ 1955800 w 3352800"/>
              <a:gd name="connsiteY7" fmla="*/ 1359993 h 2041514"/>
              <a:gd name="connsiteX8" fmla="*/ 2070100 w 3352800"/>
              <a:gd name="connsiteY8" fmla="*/ 1982293 h 2041514"/>
              <a:gd name="connsiteX9" fmla="*/ 2171700 w 3352800"/>
              <a:gd name="connsiteY9" fmla="*/ 2020393 h 2041514"/>
              <a:gd name="connsiteX10" fmla="*/ 2476500 w 3352800"/>
              <a:gd name="connsiteY10" fmla="*/ 2020393 h 2041514"/>
              <a:gd name="connsiteX11" fmla="*/ 3352800 w 3352800"/>
              <a:gd name="connsiteY11" fmla="*/ 2020393 h 204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52800" h="2041514">
                <a:moveTo>
                  <a:pt x="0" y="2020393"/>
                </a:moveTo>
                <a:cubicBezTo>
                  <a:pt x="390525" y="2037326"/>
                  <a:pt x="781050" y="2054260"/>
                  <a:pt x="1003300" y="2007693"/>
                </a:cubicBezTo>
                <a:cubicBezTo>
                  <a:pt x="1225550" y="1961126"/>
                  <a:pt x="1255183" y="1891276"/>
                  <a:pt x="1333500" y="1740993"/>
                </a:cubicBezTo>
                <a:cubicBezTo>
                  <a:pt x="1411817" y="1590710"/>
                  <a:pt x="1428750" y="1114460"/>
                  <a:pt x="1473200" y="1105993"/>
                </a:cubicBezTo>
                <a:cubicBezTo>
                  <a:pt x="1517650" y="1097526"/>
                  <a:pt x="1545167" y="1874343"/>
                  <a:pt x="1600200" y="1690193"/>
                </a:cubicBezTo>
                <a:cubicBezTo>
                  <a:pt x="1655233" y="1506043"/>
                  <a:pt x="1752600" y="47660"/>
                  <a:pt x="1803400" y="1093"/>
                </a:cubicBezTo>
                <a:cubicBezTo>
                  <a:pt x="1854200" y="-45474"/>
                  <a:pt x="1905000" y="1410793"/>
                  <a:pt x="1905000" y="1410793"/>
                </a:cubicBezTo>
                <a:cubicBezTo>
                  <a:pt x="1930400" y="1637276"/>
                  <a:pt x="1928283" y="1264743"/>
                  <a:pt x="1955800" y="1359993"/>
                </a:cubicBezTo>
                <a:cubicBezTo>
                  <a:pt x="1983317" y="1455243"/>
                  <a:pt x="2034117" y="1872226"/>
                  <a:pt x="2070100" y="1982293"/>
                </a:cubicBezTo>
                <a:cubicBezTo>
                  <a:pt x="2106083" y="2092360"/>
                  <a:pt x="2103967" y="2014043"/>
                  <a:pt x="2171700" y="2020393"/>
                </a:cubicBezTo>
                <a:cubicBezTo>
                  <a:pt x="2239433" y="2026743"/>
                  <a:pt x="2476500" y="2020393"/>
                  <a:pt x="2476500" y="2020393"/>
                </a:cubicBezTo>
                <a:lnTo>
                  <a:pt x="3352800" y="2020393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941B3-7B69-554A-A5A6-D33FA62BEBAA}"/>
              </a:ext>
            </a:extLst>
          </p:cNvPr>
          <p:cNvSpPr txBox="1"/>
          <p:nvPr/>
        </p:nvSpPr>
        <p:spPr>
          <a:xfrm>
            <a:off x="2157056" y="4999704"/>
            <a:ext cx="2010487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b="1" dirty="0"/>
              <a:t>Raman Shift (cm</a:t>
            </a:r>
            <a:r>
              <a:rPr lang="en-US" b="1" baseline="30000" dirty="0"/>
              <a:t>-1</a:t>
            </a:r>
            <a:r>
              <a:rPr lang="en-US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6E58B3-E0AF-0B40-A45C-C16E96418E2A}"/>
              </a:ext>
            </a:extLst>
          </p:cNvPr>
          <p:cNvSpPr txBox="1"/>
          <p:nvPr/>
        </p:nvSpPr>
        <p:spPr>
          <a:xfrm rot="16200000">
            <a:off x="633829" y="3349975"/>
            <a:ext cx="865943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b="1" dirty="0"/>
              <a:t>Counts</a:t>
            </a:r>
          </a:p>
        </p:txBody>
      </p:sp>
    </p:spTree>
    <p:extLst>
      <p:ext uri="{BB962C8B-B14F-4D97-AF65-F5344CB8AC3E}">
        <p14:creationId xmlns:p14="http://schemas.microsoft.com/office/powerpoint/2010/main" val="2427771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1EB13DFC-8FA2-D04E-8434-149493AF94E3}"/>
              </a:ext>
            </a:extLst>
          </p:cNvPr>
          <p:cNvSpPr txBox="1"/>
          <p:nvPr/>
        </p:nvSpPr>
        <p:spPr>
          <a:xfrm>
            <a:off x="9071186" y="1642737"/>
            <a:ext cx="2981114" cy="369331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Model the growth of phases in CNT growth using </a:t>
            </a:r>
            <a:r>
              <a:rPr lang="en-US" b="1" dirty="0"/>
              <a:t>mass action kinetics</a:t>
            </a:r>
            <a:r>
              <a:rPr lang="en-US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Allows us to take advantage of in situ Raman data.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FA47F-5CCE-D540-93F7-124C3302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ARES: we use local parametric models for beliefs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8D77CC-170E-DE40-A1A0-60197E4D9E3A}"/>
              </a:ext>
            </a:extLst>
          </p:cNvPr>
          <p:cNvSpPr/>
          <p:nvPr/>
        </p:nvSpPr>
        <p:spPr>
          <a:xfrm>
            <a:off x="290791" y="3981647"/>
            <a:ext cx="3849624" cy="2009466"/>
          </a:xfrm>
          <a:prstGeom prst="roundRect">
            <a:avLst>
              <a:gd name="adj" fmla="val 5152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Local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Helvetica Neue" charset="0"/>
                <a:cs typeface="Helvetica Neue" charset="0"/>
              </a:rPr>
              <a:t>parametric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models 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3813F6-D66F-4B4B-8647-9C4FB837A472}"/>
              </a:ext>
            </a:extLst>
          </p:cNvPr>
          <p:cNvSpPr/>
          <p:nvPr/>
        </p:nvSpPr>
        <p:spPr>
          <a:xfrm>
            <a:off x="291175" y="2212136"/>
            <a:ext cx="3849624" cy="1638137"/>
          </a:xfrm>
          <a:prstGeom prst="roundRect">
            <a:avLst>
              <a:gd name="adj" fmla="val 442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Helvetica Neue" charset="0"/>
                <a:cs typeface="Helvetica Neue" charset="0"/>
              </a:rPr>
              <a:t>Global models 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D9961-57D5-4443-B39D-66F54BFE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140" y="1139689"/>
            <a:ext cx="2513452" cy="751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0FE656-C2E1-8241-A4C5-324C8E92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20" y="2772531"/>
            <a:ext cx="1768885" cy="236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D5DC3-3DA2-8648-9050-CE5F7867B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66" y="4764263"/>
            <a:ext cx="3093474" cy="563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C22520-9C1D-B540-8300-8F4417F9B8C2}"/>
              </a:ext>
            </a:extLst>
          </p:cNvPr>
          <p:cNvGrpSpPr/>
          <p:nvPr/>
        </p:nvGrpSpPr>
        <p:grpSpPr>
          <a:xfrm>
            <a:off x="5126807" y="2968464"/>
            <a:ext cx="2678710" cy="2252695"/>
            <a:chOff x="5304607" y="3110761"/>
            <a:chExt cx="2678710" cy="22526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4FEE54-8562-BE40-B307-6A074641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5555" y="3110761"/>
              <a:ext cx="269883" cy="1619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1E3DB1-EE84-4840-A8C1-CE1E9EDB6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7436" y="4566757"/>
              <a:ext cx="275881" cy="1619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6D2B92-116C-F84A-8811-22EC6AFC0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04607" y="5197008"/>
              <a:ext cx="283578" cy="166448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D7B85B-5E13-3C45-9BBC-CC4A9CED0BA6}"/>
                </a:ext>
              </a:extLst>
            </p:cNvPr>
            <p:cNvSpPr/>
            <p:nvPr/>
          </p:nvSpPr>
          <p:spPr>
            <a:xfrm>
              <a:off x="5656721" y="3251689"/>
              <a:ext cx="116349" cy="1163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A2B413F-4B15-0945-A269-1540BB0283D4}"/>
                </a:ext>
              </a:extLst>
            </p:cNvPr>
            <p:cNvSpPr/>
            <p:nvPr/>
          </p:nvSpPr>
          <p:spPr>
            <a:xfrm>
              <a:off x="7474456" y="4570094"/>
              <a:ext cx="116349" cy="1163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7B982D-D316-AF4F-9911-F323A4B56787}"/>
                </a:ext>
              </a:extLst>
            </p:cNvPr>
            <p:cNvSpPr/>
            <p:nvPr/>
          </p:nvSpPr>
          <p:spPr>
            <a:xfrm>
              <a:off x="5588185" y="5080659"/>
              <a:ext cx="116349" cy="1163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109AD9-F9AF-9E49-BF6D-B1C2FD821F0C}"/>
              </a:ext>
            </a:extLst>
          </p:cNvPr>
          <p:cNvGrpSpPr/>
          <p:nvPr/>
        </p:nvGrpSpPr>
        <p:grpSpPr>
          <a:xfrm>
            <a:off x="6246697" y="3919366"/>
            <a:ext cx="383002" cy="336996"/>
            <a:chOff x="7508246" y="4051637"/>
            <a:chExt cx="383002" cy="33699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660DC6-CF55-1646-9DC8-2FE52636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 flipV="1">
              <a:off x="7694665" y="4212743"/>
              <a:ext cx="196583" cy="17589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AA2AB80-2CFC-2943-A995-D8255E927C10}"/>
                </a:ext>
              </a:extLst>
            </p:cNvPr>
            <p:cNvSpPr/>
            <p:nvPr/>
          </p:nvSpPr>
          <p:spPr>
            <a:xfrm>
              <a:off x="7508246" y="4051637"/>
              <a:ext cx="116349" cy="11634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74284D-B53E-7B46-8935-D74F379DC27A}"/>
              </a:ext>
            </a:extLst>
          </p:cNvPr>
          <p:cNvGrpSpPr/>
          <p:nvPr/>
        </p:nvGrpSpPr>
        <p:grpSpPr>
          <a:xfrm>
            <a:off x="5647793" y="3079471"/>
            <a:ext cx="2986670" cy="770802"/>
            <a:chOff x="5825593" y="3221768"/>
            <a:chExt cx="2986670" cy="77080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FB0E3AE-B4B0-EA43-8034-6A3A034246A5}"/>
                </a:ext>
              </a:extLst>
            </p:cNvPr>
            <p:cNvCxnSpPr/>
            <p:nvPr/>
          </p:nvCxnSpPr>
          <p:spPr>
            <a:xfrm>
              <a:off x="5825593" y="3384650"/>
              <a:ext cx="512799" cy="60792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00347D-243D-F14B-9F53-D3325AE88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92" y="3221768"/>
              <a:ext cx="2730271" cy="2800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FA18B2-9379-4840-878A-9EBEB3D4DDF6}"/>
              </a:ext>
            </a:extLst>
          </p:cNvPr>
          <p:cNvGrpSpPr/>
          <p:nvPr/>
        </p:nvGrpSpPr>
        <p:grpSpPr>
          <a:xfrm>
            <a:off x="4995528" y="2485570"/>
            <a:ext cx="3264320" cy="3215435"/>
            <a:chOff x="5173328" y="2627867"/>
            <a:chExt cx="3264320" cy="321543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75802F-BAE1-BD43-845F-6D14128F0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3328" y="2627867"/>
              <a:ext cx="908665" cy="2697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66BB3-FAFA-3F40-BD4F-EE0828FC3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28983" y="4946729"/>
              <a:ext cx="908665" cy="2697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2E2C47-E6E8-5344-9D65-9271AC4B3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78431" y="5549461"/>
              <a:ext cx="989781" cy="29384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8A367DA-FB69-3242-A44C-3E353E33CEEB}"/>
              </a:ext>
            </a:extLst>
          </p:cNvPr>
          <p:cNvSpPr txBox="1"/>
          <p:nvPr/>
        </p:nvSpPr>
        <p:spPr>
          <a:xfrm>
            <a:off x="580380" y="5459337"/>
            <a:ext cx="308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Helvetica Neue" charset="0"/>
                <a:cs typeface="Helvetica Neue" charset="0"/>
              </a:rPr>
              <a:t>“Stitch local models together”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ACD246-836E-0A45-A81C-226509AB8A02}"/>
              </a:ext>
            </a:extLst>
          </p:cNvPr>
          <p:cNvSpPr txBox="1"/>
          <p:nvPr/>
        </p:nvSpPr>
        <p:spPr>
          <a:xfrm rot="16200000">
            <a:off x="3869594" y="2582579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Helvetica Neue" charset="0"/>
                <a:cs typeface="Helvetica Neue" charset="0"/>
              </a:rPr>
              <a:t>Pressure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A20BAF-A671-0343-BF91-16A87682EA8C}"/>
              </a:ext>
            </a:extLst>
          </p:cNvPr>
          <p:cNvSpPr txBox="1"/>
          <p:nvPr/>
        </p:nvSpPr>
        <p:spPr>
          <a:xfrm>
            <a:off x="7222259" y="5990513"/>
            <a:ext cx="141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Helvetica Neue" charset="0"/>
                <a:cs typeface="Helvetica Neue" charset="0"/>
              </a:rPr>
              <a:t>Temperature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B353DC-8AE4-B948-B53D-B03887C892A3}"/>
              </a:ext>
            </a:extLst>
          </p:cNvPr>
          <p:cNvCxnSpPr/>
          <p:nvPr/>
        </p:nvCxnSpPr>
        <p:spPr>
          <a:xfrm flipV="1">
            <a:off x="4581247" y="2196014"/>
            <a:ext cx="0" cy="410227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7CCBCB-C3C2-5C47-9875-F9BA35E2C74D}"/>
              </a:ext>
            </a:extLst>
          </p:cNvPr>
          <p:cNvCxnSpPr/>
          <p:nvPr/>
        </p:nvCxnSpPr>
        <p:spPr>
          <a:xfrm>
            <a:off x="4266184" y="5873999"/>
            <a:ext cx="430682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8238697-556F-0C4A-B1E8-4C4E20EE5256}"/>
              </a:ext>
            </a:extLst>
          </p:cNvPr>
          <p:cNvSpPr txBox="1"/>
          <p:nvPr/>
        </p:nvSpPr>
        <p:spPr>
          <a:xfrm>
            <a:off x="1323666" y="3122563"/>
            <a:ext cx="1753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a typeface="Helvetica Neue" charset="0"/>
                <a:cs typeface="Helvetica Neue" charset="0"/>
              </a:rPr>
              <a:t>Non-adaptive</a:t>
            </a:r>
          </a:p>
          <a:p>
            <a:pPr algn="ctr"/>
            <a:r>
              <a:rPr lang="en-US" dirty="0">
                <a:ea typeface="Helvetica Neue" charset="0"/>
                <a:cs typeface="Helvetica Neue" charset="0"/>
              </a:rPr>
              <a:t>Hard to get right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F8C6AB-DDB9-3948-9D15-F0B6EFD1276D}"/>
              </a:ext>
            </a:extLst>
          </p:cNvPr>
          <p:cNvGrpSpPr/>
          <p:nvPr/>
        </p:nvGrpSpPr>
        <p:grpSpPr>
          <a:xfrm>
            <a:off x="9224674" y="2890669"/>
            <a:ext cx="2674138" cy="1392398"/>
            <a:chOff x="1423978" y="5054876"/>
            <a:chExt cx="2964897" cy="154379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043AD81-2D85-034C-8A1D-3D4553288198}"/>
                </a:ext>
              </a:extLst>
            </p:cNvPr>
            <p:cNvGrpSpPr/>
            <p:nvPr/>
          </p:nvGrpSpPr>
          <p:grpSpPr>
            <a:xfrm>
              <a:off x="1423978" y="5054876"/>
              <a:ext cx="2964897" cy="905105"/>
              <a:chOff x="458169" y="1813256"/>
              <a:chExt cx="4039969" cy="1233296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C0AA4393-5855-F747-BF2C-8AACDC7E1E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"/>
              <a:stretch/>
            </p:blipFill>
            <p:spPr>
              <a:xfrm>
                <a:off x="458169" y="1813256"/>
                <a:ext cx="4039969" cy="115466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4CB28E9-C370-1848-985F-F51FDCE190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8170" y="1813256"/>
                <a:ext cx="797194" cy="1233296"/>
              </a:xfrm>
              <a:prstGeom prst="rect">
                <a:avLst/>
              </a:prstGeom>
            </p:spPr>
          </p:pic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36B14AC-6BA5-1941-93FC-92555C2B5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78283" y="5902271"/>
              <a:ext cx="2456286" cy="696398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C06BB57-5BE3-FE40-879C-06AA22D656F3}"/>
              </a:ext>
            </a:extLst>
          </p:cNvPr>
          <p:cNvSpPr txBox="1"/>
          <p:nvPr/>
        </p:nvSpPr>
        <p:spPr>
          <a:xfrm>
            <a:off x="9030251" y="1220326"/>
            <a:ext cx="2287806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Local models in ARES</a:t>
            </a:r>
          </a:p>
        </p:txBody>
      </p:sp>
    </p:spTree>
    <p:extLst>
      <p:ext uri="{BB962C8B-B14F-4D97-AF65-F5344CB8AC3E}">
        <p14:creationId xmlns:p14="http://schemas.microsoft.com/office/powerpoint/2010/main" val="337692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D274-BBBE-4B40-8EF3-6D6EE4F0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ran an initial set of Sequential BED experiments using the KG policy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69B7AF-6BEA-2A4E-BD56-79DEAF75C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620" y="1206500"/>
            <a:ext cx="6700760" cy="5029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617D34-84F8-EE4B-A068-B2B281D9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620" y="1206500"/>
            <a:ext cx="6700760" cy="50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1CF11F-E1C1-4749-8623-891E8AD3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620" y="1206500"/>
            <a:ext cx="6700760" cy="5029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F5F01A-E13B-8C42-8A0C-099359C935E6}"/>
              </a:ext>
            </a:extLst>
          </p:cNvPr>
          <p:cNvGrpSpPr/>
          <p:nvPr/>
        </p:nvGrpSpPr>
        <p:grpSpPr>
          <a:xfrm>
            <a:off x="4255477" y="1816100"/>
            <a:ext cx="1254369" cy="3868615"/>
            <a:chOff x="4255477" y="1524000"/>
            <a:chExt cx="1254369" cy="3868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56D6BB1-C993-7144-B9CE-31A8DBF09A62}"/>
                </a:ext>
              </a:extLst>
            </p:cNvPr>
            <p:cNvCxnSpPr>
              <a:cxnSpLocks/>
            </p:cNvCxnSpPr>
            <p:nvPr/>
          </p:nvCxnSpPr>
          <p:spPr>
            <a:xfrm>
              <a:off x="5509846" y="1524000"/>
              <a:ext cx="0" cy="3868615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48B976E-A06D-5548-991B-FE98F95078EB}"/>
                </a:ext>
              </a:extLst>
            </p:cNvPr>
            <p:cNvCxnSpPr/>
            <p:nvPr/>
          </p:nvCxnSpPr>
          <p:spPr>
            <a:xfrm flipH="1">
              <a:off x="4255477" y="3094885"/>
              <a:ext cx="125436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B388BF-0DFC-0F4A-B8F6-524B4026A03E}"/>
                </a:ext>
              </a:extLst>
            </p:cNvPr>
            <p:cNvSpPr txBox="1"/>
            <p:nvPr/>
          </p:nvSpPr>
          <p:spPr>
            <a:xfrm>
              <a:off x="4294449" y="2716791"/>
              <a:ext cx="1215397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Initial data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7A2DD8-F725-AB46-9D5E-13CA163F644D}"/>
              </a:ext>
            </a:extLst>
          </p:cNvPr>
          <p:cNvGrpSpPr/>
          <p:nvPr/>
        </p:nvGrpSpPr>
        <p:grpSpPr>
          <a:xfrm>
            <a:off x="5486483" y="1943074"/>
            <a:ext cx="1698863" cy="378096"/>
            <a:chOff x="5486483" y="1650974"/>
            <a:chExt cx="1698863" cy="37809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7887505-CAAA-8F44-A7B1-042EDCD46B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9847" y="2029070"/>
              <a:ext cx="1675499" cy="0"/>
            </a:xfrm>
            <a:prstGeom prst="straightConnector1">
              <a:avLst/>
            </a:prstGeom>
            <a:ln w="381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590044-7EE5-B64D-B10C-4A687ED77D1C}"/>
                </a:ext>
              </a:extLst>
            </p:cNvPr>
            <p:cNvSpPr txBox="1"/>
            <p:nvPr/>
          </p:nvSpPr>
          <p:spPr>
            <a:xfrm>
              <a:off x="5486483" y="1650974"/>
              <a:ext cx="1698863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Sequential BED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66B21D5-7034-7E43-B380-ECFD35A4CF73}"/>
              </a:ext>
            </a:extLst>
          </p:cNvPr>
          <p:cNvSpPr txBox="1"/>
          <p:nvPr/>
        </p:nvSpPr>
        <p:spPr>
          <a:xfrm>
            <a:off x="5164078" y="6213555"/>
            <a:ext cx="1863844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b="1" dirty="0"/>
              <a:t>Experiment Index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4D4C58-0C88-5C47-9E96-3DDEF13DEF8E}"/>
              </a:ext>
            </a:extLst>
          </p:cNvPr>
          <p:cNvSpPr txBox="1"/>
          <p:nvPr/>
        </p:nvSpPr>
        <p:spPr>
          <a:xfrm rot="16200000">
            <a:off x="1268837" y="3674980"/>
            <a:ext cx="2584234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b="1" dirty="0"/>
              <a:t>Objective Function (</a:t>
            </a:r>
            <a:r>
              <a:rPr lang="en-US" b="1" dirty="0" err="1"/>
              <a:t>a.u</a:t>
            </a:r>
            <a:r>
              <a:rPr lang="en-US" b="1" dirty="0"/>
              <a:t>.)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E6D0AB-ED9D-E54F-B530-F326B2D64885}"/>
              </a:ext>
            </a:extLst>
          </p:cNvPr>
          <p:cNvGrpSpPr/>
          <p:nvPr/>
        </p:nvGrpSpPr>
        <p:grpSpPr>
          <a:xfrm>
            <a:off x="9105793" y="3217414"/>
            <a:ext cx="2116806" cy="369332"/>
            <a:chOff x="9692542" y="2382863"/>
            <a:chExt cx="2116806" cy="369332"/>
          </a:xfrm>
        </p:grpSpPr>
        <p:sp>
          <p:nvSpPr>
            <p:cNvPr id="3" name="5-Point Star 2">
              <a:extLst>
                <a:ext uri="{FF2B5EF4-FFF2-40B4-BE49-F238E27FC236}">
                  <a16:creationId xmlns:a16="http://schemas.microsoft.com/office/drawing/2014/main" id="{A30A75BC-5A00-2E40-9D8A-66D37D4024F2}"/>
                </a:ext>
              </a:extLst>
            </p:cNvPr>
            <p:cNvSpPr/>
            <p:nvPr/>
          </p:nvSpPr>
          <p:spPr>
            <a:xfrm>
              <a:off x="9692542" y="2490119"/>
              <a:ext cx="154820" cy="154820"/>
            </a:xfrm>
            <a:prstGeom prst="star5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A91C1D-1687-6E47-9E82-CA4E3568975D}"/>
                </a:ext>
              </a:extLst>
            </p:cNvPr>
            <p:cNvSpPr txBox="1"/>
            <p:nvPr/>
          </p:nvSpPr>
          <p:spPr>
            <a:xfrm>
              <a:off x="9879011" y="2382863"/>
              <a:ext cx="1930337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/>
              <a:r>
                <a:rPr lang="en-US" b="1" dirty="0"/>
                <a:t>Exploitation mode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515442-E765-A746-A883-2B481EF5C13B}"/>
              </a:ext>
            </a:extLst>
          </p:cNvPr>
          <p:cNvGrpSpPr/>
          <p:nvPr/>
        </p:nvGrpSpPr>
        <p:grpSpPr>
          <a:xfrm>
            <a:off x="9112849" y="3610603"/>
            <a:ext cx="2302943" cy="369332"/>
            <a:chOff x="9699598" y="2894578"/>
            <a:chExt cx="2302943" cy="3693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936D6A-CA5A-3E41-B6B9-2DCDA6DC73CC}"/>
                </a:ext>
              </a:extLst>
            </p:cNvPr>
            <p:cNvSpPr/>
            <p:nvPr/>
          </p:nvSpPr>
          <p:spPr>
            <a:xfrm>
              <a:off x="9699598" y="3008890"/>
              <a:ext cx="140709" cy="14070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A15FD8-2924-4846-BC03-A1687A468CA8}"/>
                </a:ext>
              </a:extLst>
            </p:cNvPr>
            <p:cNvSpPr txBox="1"/>
            <p:nvPr/>
          </p:nvSpPr>
          <p:spPr>
            <a:xfrm>
              <a:off x="9879011" y="2894578"/>
              <a:ext cx="2123530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/>
              <a:r>
                <a:rPr lang="en-US" b="1" dirty="0"/>
                <a:t>Learning mode (KG)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CEB5AA-5CD5-2945-9F65-3C66505FFFD9}"/>
              </a:ext>
            </a:extLst>
          </p:cNvPr>
          <p:cNvGrpSpPr/>
          <p:nvPr/>
        </p:nvGrpSpPr>
        <p:grpSpPr>
          <a:xfrm>
            <a:off x="9123767" y="2824225"/>
            <a:ext cx="1383892" cy="369332"/>
            <a:chOff x="9710516" y="1816100"/>
            <a:chExt cx="1383892" cy="3693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5A6D35-41E7-2B47-A824-97AEEA81CA97}"/>
                </a:ext>
              </a:extLst>
            </p:cNvPr>
            <p:cNvSpPr txBox="1"/>
            <p:nvPr/>
          </p:nvSpPr>
          <p:spPr>
            <a:xfrm>
              <a:off x="9879011" y="1816100"/>
              <a:ext cx="1215397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/>
              <a:r>
                <a:rPr lang="en-US" b="1" dirty="0"/>
                <a:t>Initial data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288B05-BF9C-C147-AEAE-D7CEB7F5F8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10516" y="1941330"/>
              <a:ext cx="118872" cy="11887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49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30676-F58B-4D48-A9DC-34DD59C05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specific structure should inform modeling and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5F46C-E4F7-7740-A805-3B37D9C7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218"/>
            <a:ext cx="10515600" cy="4002121"/>
          </a:xfrm>
        </p:spPr>
        <p:txBody>
          <a:bodyPr/>
          <a:lstStyle/>
          <a:p>
            <a:r>
              <a:rPr lang="en-US" dirty="0"/>
              <a:t>Typical assumptions in Bayesian Optimization do not capture many types of decision making modalities that occur in practice</a:t>
            </a:r>
          </a:p>
          <a:p>
            <a:endParaRPr lang="en-US" dirty="0"/>
          </a:p>
          <a:p>
            <a:r>
              <a:rPr lang="en-US" dirty="0"/>
              <a:t>We have designed techniques to incorporate:</a:t>
            </a:r>
          </a:p>
          <a:p>
            <a:pPr lvl="1"/>
            <a:r>
              <a:rPr lang="en-US" dirty="0"/>
              <a:t>Multi-stage decision making</a:t>
            </a:r>
          </a:p>
          <a:p>
            <a:pPr lvl="1"/>
            <a:r>
              <a:rPr lang="en-US" dirty="0"/>
              <a:t>Physics-based models</a:t>
            </a:r>
          </a:p>
          <a:p>
            <a:pPr lvl="1"/>
            <a:r>
              <a:rPr lang="en-US" dirty="0"/>
              <a:t>Global /feature learning</a:t>
            </a:r>
          </a:p>
          <a:p>
            <a:pPr lvl="1"/>
            <a:endParaRPr lang="en-US" dirty="0"/>
          </a:p>
          <a:p>
            <a:r>
              <a:rPr lang="en-US" dirty="0"/>
              <a:t>We’re applying these techniques to autonomous experimentation.</a:t>
            </a:r>
          </a:p>
        </p:txBody>
      </p:sp>
    </p:spTree>
    <p:extLst>
      <p:ext uri="{BB962C8B-B14F-4D97-AF65-F5344CB8AC3E}">
        <p14:creationId xmlns:p14="http://schemas.microsoft.com/office/powerpoint/2010/main" val="754082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20F1-10E3-544F-B85D-894CCB62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34A8D-14E1-3C4D-B6A3-32241746D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363" y="4581997"/>
            <a:ext cx="1511300" cy="151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FAC90-4744-4F40-B7F7-560E5498B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718" y="976746"/>
            <a:ext cx="2211977" cy="712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5B2E55-6030-7347-85D9-CCAC37D21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" t="-333" r="-824" b="1333"/>
          <a:stretch/>
        </p:blipFill>
        <p:spPr>
          <a:xfrm>
            <a:off x="4814238" y="1773756"/>
            <a:ext cx="1413425" cy="14134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666735-8E07-0D4A-8B92-FD234B4BFAF2}"/>
              </a:ext>
            </a:extLst>
          </p:cNvPr>
          <p:cNvGrpSpPr/>
          <p:nvPr/>
        </p:nvGrpSpPr>
        <p:grpSpPr>
          <a:xfrm>
            <a:off x="1961091" y="1115421"/>
            <a:ext cx="2035465" cy="830852"/>
            <a:chOff x="-113410" y="6040540"/>
            <a:chExt cx="2035465" cy="8308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E3E7A3-2430-324E-8612-5DD0A62E84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61" y="6040540"/>
              <a:ext cx="1279723" cy="574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89A184-598C-F44A-9705-C3CAC6A748E7}"/>
                </a:ext>
              </a:extLst>
            </p:cNvPr>
            <p:cNvSpPr txBox="1"/>
            <p:nvPr userDrawn="1"/>
          </p:nvSpPr>
          <p:spPr>
            <a:xfrm>
              <a:off x="-113410" y="6563615"/>
              <a:ext cx="20354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0" u="none" kern="1200" dirty="0">
                  <a:solidFill>
                    <a:srgbClr val="646464"/>
                  </a:solidFill>
                  <a:latin typeface="+mn-lt"/>
                  <a:ea typeface="+mn-ea"/>
                  <a:cs typeface="Times" panose="02020603050405020304" pitchFamily="18" charset="0"/>
                </a:rPr>
                <a:t>KABLab.org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488C15E-C5EF-0040-B7CD-986CC7DD1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063664"/>
            <a:ext cx="4093728" cy="2974063"/>
          </a:xfrm>
          <a:prstGeom prst="rect">
            <a:avLst/>
          </a:prstGeom>
        </p:spPr>
      </p:pic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C483E025-3F78-C94F-AEDD-97CE33940AD8}"/>
              </a:ext>
            </a:extLst>
          </p:cNvPr>
          <p:cNvSpPr/>
          <p:nvPr/>
        </p:nvSpPr>
        <p:spPr>
          <a:xfrm>
            <a:off x="607028" y="3270032"/>
            <a:ext cx="788177" cy="252946"/>
          </a:xfrm>
          <a:prstGeom prst="wedgeRectCallout">
            <a:avLst>
              <a:gd name="adj1" fmla="val 21172"/>
              <a:gd name="adj2" fmla="val 17877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Bowen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09F8E76C-EB4F-0249-96B8-7476D1455B50}"/>
              </a:ext>
            </a:extLst>
          </p:cNvPr>
          <p:cNvSpPr/>
          <p:nvPr/>
        </p:nvSpPr>
        <p:spPr>
          <a:xfrm>
            <a:off x="1664992" y="3544349"/>
            <a:ext cx="788177" cy="252946"/>
          </a:xfrm>
          <a:prstGeom prst="wedgeRectCallout">
            <a:avLst>
              <a:gd name="adj1" fmla="val -40957"/>
              <a:gd name="adj2" fmla="val 15011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Aldair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A3678DCC-8783-E346-8235-8604D2E67B76}"/>
              </a:ext>
            </a:extLst>
          </p:cNvPr>
          <p:cNvSpPr/>
          <p:nvPr/>
        </p:nvSpPr>
        <p:spPr>
          <a:xfrm>
            <a:off x="2294239" y="3144304"/>
            <a:ext cx="788177" cy="252946"/>
          </a:xfrm>
          <a:prstGeom prst="wedgeRectCallout">
            <a:avLst>
              <a:gd name="adj1" fmla="val 41320"/>
              <a:gd name="adj2" fmla="val 20437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Chika</a:t>
            </a: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AAA6C446-CEF2-AA4D-BC0C-A1128AD58FEE}"/>
              </a:ext>
            </a:extLst>
          </p:cNvPr>
          <p:cNvSpPr/>
          <p:nvPr/>
        </p:nvSpPr>
        <p:spPr>
          <a:xfrm>
            <a:off x="3552126" y="3265449"/>
            <a:ext cx="788177" cy="252946"/>
          </a:xfrm>
          <a:prstGeom prst="wedgeRectCallout">
            <a:avLst>
              <a:gd name="adj1" fmla="val -20949"/>
              <a:gd name="adj2" fmla="val 159486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Wyatt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C8097A-204A-7845-9503-27847326EF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5421"/>
            <a:ext cx="1828800" cy="1828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9A9EAD-C86F-224E-A74E-2C8278C0CE85}"/>
              </a:ext>
            </a:extLst>
          </p:cNvPr>
          <p:cNvSpPr txBox="1"/>
          <p:nvPr/>
        </p:nvSpPr>
        <p:spPr>
          <a:xfrm>
            <a:off x="2286209" y="2068141"/>
            <a:ext cx="226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Prof. Keith A. Brown</a:t>
            </a:r>
          </a:p>
          <a:p>
            <a:r>
              <a:rPr lang="en-US" sz="1600" dirty="0"/>
              <a:t>Mechanical Engineering</a:t>
            </a:r>
          </a:p>
          <a:p>
            <a:r>
              <a:rPr lang="en-US" sz="1600" dirty="0"/>
              <a:t>Boston University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BCE81F-F211-7A48-98E0-4BFD1D7EB921}"/>
              </a:ext>
            </a:extLst>
          </p:cNvPr>
          <p:cNvSpPr txBox="1"/>
          <p:nvPr/>
        </p:nvSpPr>
        <p:spPr>
          <a:xfrm>
            <a:off x="4803888" y="3221183"/>
            <a:ext cx="149860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600" b="1" dirty="0"/>
              <a:t>Dr. Benji Maruyama</a:t>
            </a:r>
            <a:endParaRPr lang="en-US" sz="16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48E8E1-F66A-0E4A-A9CA-1B18D5531A9F}"/>
              </a:ext>
            </a:extLst>
          </p:cNvPr>
          <p:cNvGrpSpPr/>
          <p:nvPr/>
        </p:nvGrpSpPr>
        <p:grpSpPr>
          <a:xfrm>
            <a:off x="6757826" y="1005933"/>
            <a:ext cx="5053174" cy="2664889"/>
            <a:chOff x="901023" y="3941763"/>
            <a:chExt cx="5053174" cy="266488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97F4586-3280-F14D-ADB1-5EA8EB5DC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8" t="23909" b="21244"/>
            <a:stretch/>
          </p:blipFill>
          <p:spPr>
            <a:xfrm>
              <a:off x="901023" y="3941763"/>
              <a:ext cx="5053174" cy="226401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79B93-34C3-F94C-A228-2029A1C50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4497" b="16112"/>
            <a:stretch/>
          </p:blipFill>
          <p:spPr>
            <a:xfrm>
              <a:off x="901023" y="6252735"/>
              <a:ext cx="1487614" cy="35391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0B120B-6A8A-DE41-A2B2-596A0152D236}"/>
              </a:ext>
            </a:extLst>
          </p:cNvPr>
          <p:cNvGrpSpPr/>
          <p:nvPr/>
        </p:nvGrpSpPr>
        <p:grpSpPr>
          <a:xfrm>
            <a:off x="7762840" y="3919974"/>
            <a:ext cx="3398383" cy="2357989"/>
            <a:chOff x="7762840" y="3919974"/>
            <a:chExt cx="3398383" cy="235798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61F3532-1D9D-694C-993B-5E2951FE4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90349" y="3919974"/>
              <a:ext cx="1413767" cy="19018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6B4FFEF-EB21-554F-8E61-2B719E699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62840" y="3919975"/>
              <a:ext cx="1372223" cy="1901852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5F01FD-0FC9-424D-B8CE-B2612B4B598F}"/>
                </a:ext>
              </a:extLst>
            </p:cNvPr>
            <p:cNvSpPr txBox="1"/>
            <p:nvPr/>
          </p:nvSpPr>
          <p:spPr>
            <a:xfrm>
              <a:off x="7840771" y="5908631"/>
              <a:ext cx="1216359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/>
              <a:r>
                <a:rPr lang="en-US" dirty="0"/>
                <a:t>Aditi </a:t>
              </a:r>
              <a:r>
                <a:rPr lang="en-US" dirty="0" err="1"/>
                <a:t>Sonal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2A4786-A9F6-EB43-A0CF-18AB82906FFA}"/>
                </a:ext>
              </a:extLst>
            </p:cNvPr>
            <p:cNvSpPr txBox="1"/>
            <p:nvPr/>
          </p:nvSpPr>
          <p:spPr>
            <a:xfrm>
              <a:off x="9633241" y="5908631"/>
              <a:ext cx="1527982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/>
              <a:r>
                <a:rPr lang="en-US" dirty="0" err="1"/>
                <a:t>Soojung</a:t>
              </a:r>
              <a:r>
                <a:rPr lang="en-US" dirty="0"/>
                <a:t> </a:t>
              </a:r>
              <a:r>
                <a:rPr lang="en-US" dirty="0" err="1"/>
                <a:t>Baek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660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490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7E68-BF74-D54B-B042-4CBE692C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and feature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DAE1F-F6C0-DF4A-A548-4CD5D5BA5231}"/>
              </a:ext>
            </a:extLst>
          </p:cNvPr>
          <p:cNvSpPr/>
          <p:nvPr/>
        </p:nvSpPr>
        <p:spPr>
          <a:xfrm>
            <a:off x="655007" y="977136"/>
            <a:ext cx="5771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Often, scientists are interested in learning the entire response function or some feature of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Global learning: learn a phase diagram efficiently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Features: level-set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5A7BA-1C3A-AE49-A0DB-A120E29B7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9"/>
          <a:stretch/>
        </p:blipFill>
        <p:spPr>
          <a:xfrm>
            <a:off x="883607" y="2755426"/>
            <a:ext cx="4001161" cy="4213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C4923-EC45-F640-882A-76C5850D717B}"/>
              </a:ext>
            </a:extLst>
          </p:cNvPr>
          <p:cNvSpPr txBox="1"/>
          <p:nvPr/>
        </p:nvSpPr>
        <p:spPr>
          <a:xfrm>
            <a:off x="3805927" y="3424634"/>
            <a:ext cx="2421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Global learning</a:t>
            </a:r>
            <a:r>
              <a:rPr lang="en-US" dirty="0"/>
              <a:t>: learn the phase diagram of an </a:t>
            </a:r>
            <a:r>
              <a:rPr lang="en-US" dirty="0" err="1"/>
              <a:t>Ising</a:t>
            </a:r>
            <a:r>
              <a:rPr lang="en-US" dirty="0"/>
              <a:t>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4F862-1A3E-5D45-A68B-DD2716E70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6" b="22088"/>
          <a:stretch/>
        </p:blipFill>
        <p:spPr>
          <a:xfrm>
            <a:off x="5902036" y="1967329"/>
            <a:ext cx="5829300" cy="3837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CD089E-CB2A-174E-B7D4-8909017C7E62}"/>
              </a:ext>
            </a:extLst>
          </p:cNvPr>
          <p:cNvSpPr txBox="1"/>
          <p:nvPr/>
        </p:nvSpPr>
        <p:spPr>
          <a:xfrm>
            <a:off x="7142481" y="5673188"/>
            <a:ext cx="35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can design policies to efficiently learn phase diagrams.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0C8EE6-11EC-3246-A9B5-A414A7395340}"/>
              </a:ext>
            </a:extLst>
          </p:cNvPr>
          <p:cNvCxnSpPr/>
          <p:nvPr/>
        </p:nvCxnSpPr>
        <p:spPr>
          <a:xfrm flipH="1">
            <a:off x="7680960" y="4714240"/>
            <a:ext cx="24485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BA096C-2073-7C4C-A357-AC006815B3A3}"/>
              </a:ext>
            </a:extLst>
          </p:cNvPr>
          <p:cNvSpPr txBox="1"/>
          <p:nvPr/>
        </p:nvSpPr>
        <p:spPr>
          <a:xfrm>
            <a:off x="6829750" y="482438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4x speedup</a:t>
            </a:r>
          </a:p>
        </p:txBody>
      </p:sp>
    </p:spTree>
    <p:extLst>
      <p:ext uri="{BB962C8B-B14F-4D97-AF65-F5344CB8AC3E}">
        <p14:creationId xmlns:p14="http://schemas.microsoft.com/office/powerpoint/2010/main" val="284486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6218"/>
            <a:ext cx="3935506" cy="4800745"/>
          </a:xfrm>
        </p:spPr>
        <p:txBody>
          <a:bodyPr>
            <a:normAutofit/>
          </a:bodyPr>
          <a:lstStyle/>
          <a:p>
            <a:r>
              <a:rPr lang="en-US" sz="2000" dirty="0"/>
              <a:t>To test decision making policies, we use learning simulations, for which we must generate ground truth.</a:t>
            </a:r>
          </a:p>
          <a:p>
            <a:r>
              <a:rPr lang="en-US" sz="2000" dirty="0"/>
              <a:t>To do this, we uniformly sample: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then solve for intersection</a:t>
            </a:r>
          </a:p>
          <a:p>
            <a:r>
              <a:rPr lang="en-US" sz="2000" dirty="0"/>
              <a:t>If                          we accept sample parameters. Otherwise, we reject and resample.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826" y="3063969"/>
            <a:ext cx="1826463" cy="1440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196" y="4734773"/>
            <a:ext cx="248039" cy="170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871" y="5036298"/>
            <a:ext cx="1336011" cy="279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25882" r="10919" b="23426"/>
          <a:stretch/>
        </p:blipFill>
        <p:spPr>
          <a:xfrm>
            <a:off x="5050422" y="1120190"/>
            <a:ext cx="6552560" cy="50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1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1660"/>
            <a:ext cx="52993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truth samples, we calculate sample mean and covariance.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used as the prior distribution on phase diagrams used by all policies.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36" y="921660"/>
            <a:ext cx="529936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4617" y="2277016"/>
            <a:ext cx="1606530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Prior mean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2098" y="2277016"/>
            <a:ext cx="3284041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Prior standard deviation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0762" y="6176963"/>
            <a:ext cx="1937197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dirty="0"/>
              <a:t>(Initial estimate)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3653" y="6161634"/>
            <a:ext cx="4800930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dirty="0"/>
              <a:t>(Size of uncertainty, error bars of estimate)</a:t>
            </a:r>
          </a:p>
        </p:txBody>
      </p:sp>
    </p:spTree>
    <p:extLst>
      <p:ext uri="{BB962C8B-B14F-4D97-AF65-F5344CB8AC3E}">
        <p14:creationId xmlns:p14="http://schemas.microsoft.com/office/powerpoint/2010/main" val="133849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D4289-199B-2F40-BCFC-077082123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22" y="-505426"/>
            <a:ext cx="6296378" cy="81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9230-065B-D842-9CBD-292741B3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Bayesian Experimental Design and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3A0E1-5FEF-6A4C-8343-DE2020A76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218"/>
            <a:ext cx="4433888" cy="3060325"/>
          </a:xfrm>
        </p:spPr>
        <p:txBody>
          <a:bodyPr/>
          <a:lstStyle/>
          <a:p>
            <a:r>
              <a:rPr lang="en-US" dirty="0"/>
              <a:t>Kriging</a:t>
            </a:r>
          </a:p>
          <a:p>
            <a:r>
              <a:rPr lang="en-US" dirty="0"/>
              <a:t>Active Learning</a:t>
            </a:r>
          </a:p>
          <a:p>
            <a:r>
              <a:rPr lang="en-US" dirty="0"/>
              <a:t>Optimal Learning</a:t>
            </a:r>
          </a:p>
          <a:p>
            <a:r>
              <a:rPr lang="en-US" dirty="0"/>
              <a:t>Bayesian Optimization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Reinforcement Learning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Optimal Control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73C81C-611D-9647-ABB1-A403B297686D}"/>
              </a:ext>
            </a:extLst>
          </p:cNvPr>
          <p:cNvCxnSpPr>
            <a:cxnSpLocks/>
          </p:cNvCxnSpPr>
          <p:nvPr/>
        </p:nvCxnSpPr>
        <p:spPr>
          <a:xfrm flipV="1">
            <a:off x="8629650" y="1689620"/>
            <a:ext cx="0" cy="493822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E79777A-DD2D-B44E-9DA4-AA82AE8A6565}"/>
              </a:ext>
            </a:extLst>
          </p:cNvPr>
          <p:cNvSpPr txBox="1"/>
          <p:nvPr/>
        </p:nvSpPr>
        <p:spPr>
          <a:xfrm>
            <a:off x="7847128" y="1193763"/>
            <a:ext cx="1565044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Ground truth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3A830B-C0BE-604C-8912-CBE91136A145}"/>
              </a:ext>
            </a:extLst>
          </p:cNvPr>
          <p:cNvSpPr txBox="1"/>
          <p:nvPr/>
        </p:nvSpPr>
        <p:spPr>
          <a:xfrm>
            <a:off x="8722387" y="1545153"/>
            <a:ext cx="2339808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Experimental inputs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34BEF23-1D81-5A4D-9820-21AF499D6A42}"/>
              </a:ext>
            </a:extLst>
          </p:cNvPr>
          <p:cNvCxnSpPr>
            <a:cxnSpLocks/>
          </p:cNvCxnSpPr>
          <p:nvPr/>
        </p:nvCxnSpPr>
        <p:spPr>
          <a:xfrm flipV="1">
            <a:off x="9082082" y="1936531"/>
            <a:ext cx="0" cy="246912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0DC6163B-E7C1-9844-B5AF-40C49F242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599" y="2290632"/>
            <a:ext cx="820488" cy="3657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2DD8585-F035-0D4A-8328-353A9C0A92E3}"/>
              </a:ext>
            </a:extLst>
          </p:cNvPr>
          <p:cNvSpPr txBox="1"/>
          <p:nvPr/>
        </p:nvSpPr>
        <p:spPr>
          <a:xfrm>
            <a:off x="6274237" y="2954826"/>
            <a:ext cx="1941878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Bayesian beliefs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BB4C4E1-4740-2E4F-BC48-9789E65C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838" y="4690320"/>
            <a:ext cx="3291840" cy="3657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B9CA716-2A24-7248-814D-957CB12D2F66}"/>
              </a:ext>
            </a:extLst>
          </p:cNvPr>
          <p:cNvSpPr txBox="1"/>
          <p:nvPr/>
        </p:nvSpPr>
        <p:spPr>
          <a:xfrm>
            <a:off x="6274237" y="4100372"/>
            <a:ext cx="2465740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Noisy measurements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4108E8-5F5F-4243-9214-D84A57ACA30F}"/>
              </a:ext>
            </a:extLst>
          </p:cNvPr>
          <p:cNvSpPr txBox="1"/>
          <p:nvPr/>
        </p:nvSpPr>
        <p:spPr>
          <a:xfrm>
            <a:off x="6234590" y="5245918"/>
            <a:ext cx="2656496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Decision-making policy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97CEA7-FADB-C242-8A5E-2E06714278C7}"/>
              </a:ext>
            </a:extLst>
          </p:cNvPr>
          <p:cNvGrpSpPr/>
          <p:nvPr/>
        </p:nvGrpSpPr>
        <p:grpSpPr>
          <a:xfrm>
            <a:off x="6898838" y="3544774"/>
            <a:ext cx="3961542" cy="365760"/>
            <a:chOff x="6898838" y="4054216"/>
            <a:chExt cx="3961542" cy="36576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424AA4-2200-6940-8AD4-DE3ACDE03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8838" y="4054216"/>
              <a:ext cx="1170432" cy="36576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99C5DAC-006C-B64A-9443-1A0DF6C5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2152" y="4054216"/>
              <a:ext cx="1878228" cy="36576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0748330-582F-F945-80EC-2E04D4D11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638" y="5835867"/>
            <a:ext cx="143338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10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326A7-22BE-014F-97F7-FB3FB18EC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988292"/>
          </a:xfrm>
        </p:spPr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F6521-E29A-E641-8FCC-F8E14BD41DB4}"/>
              </a:ext>
            </a:extLst>
          </p:cNvPr>
          <p:cNvSpPr txBox="1"/>
          <p:nvPr/>
        </p:nvSpPr>
        <p:spPr>
          <a:xfrm>
            <a:off x="2232269" y="1862236"/>
            <a:ext cx="9537699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Experiment space </a:t>
            </a:r>
            <a:r>
              <a:rPr lang="en-US" sz="2400" dirty="0"/>
              <a:t>– the set of all feasible experiments that could be run.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71EE2-98AB-9148-965F-F33576ED38F4}"/>
              </a:ext>
            </a:extLst>
          </p:cNvPr>
          <p:cNvSpPr txBox="1"/>
          <p:nvPr/>
        </p:nvSpPr>
        <p:spPr>
          <a:xfrm>
            <a:off x="4958862" y="177018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D3B24-0FF8-BA46-A804-894E60BF281D}"/>
              </a:ext>
            </a:extLst>
          </p:cNvPr>
          <p:cNvSpPr txBox="1"/>
          <p:nvPr/>
        </p:nvSpPr>
        <p:spPr>
          <a:xfrm>
            <a:off x="1344002" y="29190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EF737-13E6-B94D-BAD6-426F59EF6C3E}"/>
              </a:ext>
            </a:extLst>
          </p:cNvPr>
          <p:cNvSpPr txBox="1"/>
          <p:nvPr/>
        </p:nvSpPr>
        <p:spPr>
          <a:xfrm>
            <a:off x="2232269" y="913890"/>
            <a:ext cx="9537700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Input variables </a:t>
            </a:r>
            <a:r>
              <a:rPr lang="en-US" sz="2400" dirty="0"/>
              <a:t>– experimental parameters, tunable knobs quantities an experimentalist can control. Parameterizes </a:t>
            </a:r>
            <a:r>
              <a:rPr lang="en-US" sz="2400" b="1" dirty="0"/>
              <a:t>experiments</a:t>
            </a:r>
            <a:r>
              <a:rPr lang="en-US" sz="24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70C61-AF74-754C-A5B8-E7214E513195}"/>
              </a:ext>
            </a:extLst>
          </p:cNvPr>
          <p:cNvSpPr txBox="1"/>
          <p:nvPr/>
        </p:nvSpPr>
        <p:spPr>
          <a:xfrm>
            <a:off x="2232268" y="2441250"/>
            <a:ext cx="9537699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Experimental response </a:t>
            </a:r>
            <a:r>
              <a:rPr lang="en-US" sz="2400" dirty="0"/>
              <a:t>– the experimental output. Assumed </a:t>
            </a:r>
            <a:r>
              <a:rPr lang="en-US" sz="2400" i="1" dirty="0"/>
              <a:t>a priori</a:t>
            </a:r>
            <a:r>
              <a:rPr lang="en-US" sz="2400" dirty="0"/>
              <a:t> unknown, and not directly observed. Sometimes called </a:t>
            </a:r>
            <a:r>
              <a:rPr lang="en-US" sz="2400" b="1" dirty="0"/>
              <a:t>ground truth.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47FD65-2C37-2E49-B557-4C87ECDFD990}"/>
              </a:ext>
            </a:extLst>
          </p:cNvPr>
          <p:cNvSpPr txBox="1"/>
          <p:nvPr/>
        </p:nvSpPr>
        <p:spPr>
          <a:xfrm>
            <a:off x="2232269" y="3389595"/>
            <a:ext cx="9537700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Experimental observation </a:t>
            </a:r>
            <a:r>
              <a:rPr lang="en-US" sz="2400" dirty="0"/>
              <a:t>– the observed, noisy perturbation of the underlying response. Sometimes called a </a:t>
            </a:r>
            <a:r>
              <a:rPr lang="en-US" sz="2400" b="1" dirty="0"/>
              <a:t>measurement.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929D-EA17-F249-863F-130C6087197C}"/>
              </a:ext>
            </a:extLst>
          </p:cNvPr>
          <p:cNvSpPr txBox="1"/>
          <p:nvPr/>
        </p:nvSpPr>
        <p:spPr>
          <a:xfrm>
            <a:off x="8100646" y="5791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22EF70-8836-B542-9091-4AD9979F76E5}"/>
              </a:ext>
            </a:extLst>
          </p:cNvPr>
          <p:cNvSpPr txBox="1"/>
          <p:nvPr/>
        </p:nvSpPr>
        <p:spPr>
          <a:xfrm>
            <a:off x="8311662" y="604910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20C1991-5B17-184E-A460-80FAFA760E96}"/>
              </a:ext>
            </a:extLst>
          </p:cNvPr>
          <p:cNvSpPr/>
          <p:nvPr/>
        </p:nvSpPr>
        <p:spPr>
          <a:xfrm>
            <a:off x="1019908" y="4480552"/>
            <a:ext cx="9999784" cy="1826463"/>
          </a:xfrm>
          <a:prstGeom prst="roundRect">
            <a:avLst>
              <a:gd name="adj" fmla="val 52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64DB37-9A03-7B46-813F-AC0F06A1A70F}"/>
              </a:ext>
            </a:extLst>
          </p:cNvPr>
          <p:cNvSpPr/>
          <p:nvPr/>
        </p:nvSpPr>
        <p:spPr>
          <a:xfrm>
            <a:off x="1159852" y="4590419"/>
            <a:ext cx="3023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For the Energy-scan problem: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A16355-67F2-EC4E-9DCC-1CFE91D30C32}"/>
              </a:ext>
            </a:extLst>
          </p:cNvPr>
          <p:cNvGrpSpPr/>
          <p:nvPr/>
        </p:nvGrpSpPr>
        <p:grpSpPr>
          <a:xfrm>
            <a:off x="1223352" y="5110576"/>
            <a:ext cx="2462579" cy="1071243"/>
            <a:chOff x="1223352" y="5122299"/>
            <a:chExt cx="2462579" cy="10712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D7BFF9-8CE9-0444-9090-41AB4F666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1269" y="5122299"/>
              <a:ext cx="1206744" cy="2976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0AC610-843D-8F4C-9FB6-33DBE3630D3E}"/>
                </a:ext>
              </a:extLst>
            </p:cNvPr>
            <p:cNvSpPr txBox="1"/>
            <p:nvPr/>
          </p:nvSpPr>
          <p:spPr>
            <a:xfrm>
              <a:off x="1223352" y="5547211"/>
              <a:ext cx="2462579" cy="6463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dirty="0"/>
                <a:t>Experiment parameters are energy and time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BB6BE61-6392-8D49-9453-9021775598FE}"/>
              </a:ext>
            </a:extLst>
          </p:cNvPr>
          <p:cNvGrpSpPr/>
          <p:nvPr/>
        </p:nvGrpSpPr>
        <p:grpSpPr>
          <a:xfrm>
            <a:off x="4222728" y="5109496"/>
            <a:ext cx="3223889" cy="1073403"/>
            <a:chOff x="4241353" y="5120139"/>
            <a:chExt cx="3223889" cy="10734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E812DB-F991-B943-9F9B-070B21C45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353" y="5120139"/>
              <a:ext cx="3223889" cy="3019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50C8A5-E5E6-374F-B8D8-3C3632A91294}"/>
                </a:ext>
              </a:extLst>
            </p:cNvPr>
            <p:cNvSpPr txBox="1"/>
            <p:nvPr/>
          </p:nvSpPr>
          <p:spPr>
            <a:xfrm>
              <a:off x="4622008" y="5547211"/>
              <a:ext cx="2462579" cy="6463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dirty="0"/>
                <a:t>Ground truth is only a function of energy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90525E-ED27-3442-B328-59F7CB4E9AA4}"/>
              </a:ext>
            </a:extLst>
          </p:cNvPr>
          <p:cNvGrpSpPr/>
          <p:nvPr/>
        </p:nvGrpSpPr>
        <p:grpSpPr>
          <a:xfrm>
            <a:off x="7983415" y="5079850"/>
            <a:ext cx="3036277" cy="1101969"/>
            <a:chOff x="7983415" y="5091573"/>
            <a:chExt cx="3036277" cy="110196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A3B717-F224-D54A-AC27-4E01024D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3761" y="5091573"/>
              <a:ext cx="1795584" cy="35911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C13A219-2112-8F4E-9318-DFD7B16345B9}"/>
                </a:ext>
              </a:extLst>
            </p:cNvPr>
            <p:cNvSpPr txBox="1"/>
            <p:nvPr/>
          </p:nvSpPr>
          <p:spPr>
            <a:xfrm>
              <a:off x="7983415" y="5547211"/>
              <a:ext cx="3036277" cy="6463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dirty="0"/>
                <a:t>Observations are a function of energy and time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5DDD0-3E04-FC43-BE6B-9ADF9868B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852" y="1173621"/>
            <a:ext cx="241300" cy="2159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CFC6BB1-DBF8-534B-97F5-5D0835A6C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852" y="1934318"/>
            <a:ext cx="368300" cy="31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FF660AC-D04C-CE4C-988C-0CA053068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02" y="2625552"/>
            <a:ext cx="1041400" cy="469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F33D62-82B6-6247-A922-947E10515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752" y="3528572"/>
            <a:ext cx="8255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90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C9C7-334B-AB4A-835E-948A71C23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FBFB1-43B1-2447-A1A1-089D0991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097" y="1661049"/>
            <a:ext cx="5068330" cy="470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52DE1-26EB-0344-A618-E8E0A3992BEE}"/>
              </a:ext>
            </a:extLst>
          </p:cNvPr>
          <p:cNvSpPr txBox="1"/>
          <p:nvPr/>
        </p:nvSpPr>
        <p:spPr>
          <a:xfrm>
            <a:off x="1643449" y="1661049"/>
            <a:ext cx="221586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Knowledge Gradient: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571DD-F19E-C442-A63D-FEF4496042C1}"/>
              </a:ext>
            </a:extLst>
          </p:cNvPr>
          <p:cNvSpPr txBox="1"/>
          <p:nvPr/>
        </p:nvSpPr>
        <p:spPr>
          <a:xfrm>
            <a:off x="5820032" y="2563615"/>
            <a:ext cx="4460790" cy="39541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 measure of information gain about optima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3C6CB34F-2CD8-9740-9A4E-8D39E5F5CA96}"/>
              </a:ext>
            </a:extLst>
          </p:cNvPr>
          <p:cNvSpPr/>
          <p:nvPr/>
        </p:nvSpPr>
        <p:spPr>
          <a:xfrm rot="16200000">
            <a:off x="7802366" y="1080290"/>
            <a:ext cx="247956" cy="2534165"/>
          </a:xfrm>
          <a:prstGeom prst="leftBrace">
            <a:avLst>
              <a:gd name="adj1" fmla="val 23227"/>
              <a:gd name="adj2" fmla="val 491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A0B25-5EB7-DF45-82A2-548E48A4695F}"/>
              </a:ext>
            </a:extLst>
          </p:cNvPr>
          <p:cNvSpPr txBox="1"/>
          <p:nvPr/>
        </p:nvSpPr>
        <p:spPr>
          <a:xfrm>
            <a:off x="1643449" y="3197143"/>
            <a:ext cx="8830559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dirty="0"/>
              <a:t>For the energy-scan problem, this does not respect time constraint. Will simply pick those experiments with highest potential for information gain, regardless of experiment time. Instead, we can use: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EC0691-1998-F347-9AAC-44D5BFD77139}"/>
              </a:ext>
            </a:extLst>
          </p:cNvPr>
          <p:cNvSpPr txBox="1"/>
          <p:nvPr/>
        </p:nvSpPr>
        <p:spPr>
          <a:xfrm>
            <a:off x="1643449" y="4559718"/>
            <a:ext cx="2215863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Penalized Knowledge Gradient: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D53E4-D93A-444B-A217-4CE450C70A86}"/>
              </a:ext>
            </a:extLst>
          </p:cNvPr>
          <p:cNvSpPr txBox="1"/>
          <p:nvPr/>
        </p:nvSpPr>
        <p:spPr>
          <a:xfrm>
            <a:off x="4810965" y="5370020"/>
            <a:ext cx="3312331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A measure of information gain about optima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7ABCD6A3-57D9-324D-805C-F871B9781DFD}"/>
              </a:ext>
            </a:extLst>
          </p:cNvPr>
          <p:cNvSpPr/>
          <p:nvPr/>
        </p:nvSpPr>
        <p:spPr>
          <a:xfrm rot="16200000">
            <a:off x="7802366" y="3978959"/>
            <a:ext cx="247956" cy="2534165"/>
          </a:xfrm>
          <a:prstGeom prst="leftBrace">
            <a:avLst>
              <a:gd name="adj1" fmla="val 23227"/>
              <a:gd name="adj2" fmla="val 491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92D7EF-2117-4540-AAA3-BC12643F3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97" y="4639999"/>
            <a:ext cx="6094178" cy="485768"/>
          </a:xfrm>
          <a:prstGeom prst="rect">
            <a:avLst/>
          </a:prstGeom>
        </p:spPr>
      </p:pic>
      <p:sp>
        <p:nvSpPr>
          <p:cNvPr id="15" name="Left Brace 14">
            <a:extLst>
              <a:ext uri="{FF2B5EF4-FFF2-40B4-BE49-F238E27FC236}">
                <a16:creationId xmlns:a16="http://schemas.microsoft.com/office/drawing/2014/main" id="{E7816144-C673-B746-84AD-72B4E5A239D5}"/>
              </a:ext>
            </a:extLst>
          </p:cNvPr>
          <p:cNvSpPr/>
          <p:nvPr/>
        </p:nvSpPr>
        <p:spPr>
          <a:xfrm rot="16200000">
            <a:off x="9904461" y="5055203"/>
            <a:ext cx="184996" cy="444637"/>
          </a:xfrm>
          <a:prstGeom prst="leftBrace">
            <a:avLst>
              <a:gd name="adj1" fmla="val 23227"/>
              <a:gd name="adj2" fmla="val 4919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718C1A-3D5E-EA4B-BCF7-8D478022CAC7}"/>
              </a:ext>
            </a:extLst>
          </p:cNvPr>
          <p:cNvSpPr txBox="1"/>
          <p:nvPr/>
        </p:nvSpPr>
        <p:spPr>
          <a:xfrm>
            <a:off x="8835399" y="5508519"/>
            <a:ext cx="232311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Time penalty</a:t>
            </a:r>
          </a:p>
        </p:txBody>
      </p:sp>
    </p:spTree>
    <p:extLst>
      <p:ext uri="{BB962C8B-B14F-4D97-AF65-F5344CB8AC3E}">
        <p14:creationId xmlns:p14="http://schemas.microsoft.com/office/powerpoint/2010/main" val="1759429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5861-1562-DA4E-AF17-27A813BE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93725-BD53-F74A-AACF-D006D8961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479" y="1551239"/>
            <a:ext cx="5854700" cy="439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0C1F53-C1A5-E148-9A39-0B595D018A70}"/>
              </a:ext>
            </a:extLst>
          </p:cNvPr>
          <p:cNvSpPr txBox="1"/>
          <p:nvPr/>
        </p:nvSpPr>
        <p:spPr>
          <a:xfrm>
            <a:off x="4052104" y="5760773"/>
            <a:ext cx="164344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Energy (GeV)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13FEB-A910-B14E-8C36-020660809A9E}"/>
              </a:ext>
            </a:extLst>
          </p:cNvPr>
          <p:cNvSpPr txBox="1"/>
          <p:nvPr/>
        </p:nvSpPr>
        <p:spPr>
          <a:xfrm rot="16200000">
            <a:off x="1309420" y="3563672"/>
            <a:ext cx="164344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Kurtosis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EDAA6-0F4C-7140-9247-D856A769ECEB}"/>
              </a:ext>
            </a:extLst>
          </p:cNvPr>
          <p:cNvSpPr txBox="1"/>
          <p:nvPr/>
        </p:nvSpPr>
        <p:spPr>
          <a:xfrm>
            <a:off x="5037727" y="3229342"/>
            <a:ext cx="1297460" cy="39875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Prior mean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FE7D5-0CC5-2D4E-A057-E02AAFE37FA0}"/>
              </a:ext>
            </a:extLst>
          </p:cNvPr>
          <p:cNvSpPr txBox="1"/>
          <p:nvPr/>
        </p:nvSpPr>
        <p:spPr>
          <a:xfrm>
            <a:off x="4409764" y="2557081"/>
            <a:ext cx="2506189" cy="39875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Sample from distribution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610CF0-C5A9-A04B-AD5A-F11BC4923D33}"/>
              </a:ext>
            </a:extLst>
          </p:cNvPr>
          <p:cNvCxnSpPr/>
          <p:nvPr/>
        </p:nvCxnSpPr>
        <p:spPr>
          <a:xfrm flipH="1">
            <a:off x="4864733" y="3683714"/>
            <a:ext cx="444843" cy="7661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DB4F99-501B-014A-B8B6-FCB9CE8C4AAF}"/>
              </a:ext>
            </a:extLst>
          </p:cNvPr>
          <p:cNvCxnSpPr>
            <a:cxnSpLocks/>
          </p:cNvCxnSpPr>
          <p:nvPr/>
        </p:nvCxnSpPr>
        <p:spPr>
          <a:xfrm flipH="1">
            <a:off x="4052106" y="2862179"/>
            <a:ext cx="528421" cy="53229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0B9E924-A427-2E42-86F8-450A75042FBC}"/>
              </a:ext>
            </a:extLst>
          </p:cNvPr>
          <p:cNvSpPr txBox="1"/>
          <p:nvPr/>
        </p:nvSpPr>
        <p:spPr>
          <a:xfrm>
            <a:off x="221678" y="4672975"/>
            <a:ext cx="1909466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600" b="1" dirty="0"/>
              <a:t>Truths used to form prior distribution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1C5BF9-8655-6C43-A0E0-193C7FA99D86}"/>
              </a:ext>
            </a:extLst>
          </p:cNvPr>
          <p:cNvCxnSpPr>
            <a:cxnSpLocks/>
          </p:cNvCxnSpPr>
          <p:nvPr/>
        </p:nvCxnSpPr>
        <p:spPr>
          <a:xfrm flipV="1">
            <a:off x="2220387" y="4190342"/>
            <a:ext cx="976184" cy="6798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6BBA20-3952-5949-8A46-CBDA2D172652}"/>
              </a:ext>
            </a:extLst>
          </p:cNvPr>
          <p:cNvCxnSpPr>
            <a:cxnSpLocks/>
          </p:cNvCxnSpPr>
          <p:nvPr/>
        </p:nvCxnSpPr>
        <p:spPr>
          <a:xfrm flipV="1">
            <a:off x="2251022" y="4583471"/>
            <a:ext cx="1378035" cy="4016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BAAB03-463B-7B4A-882C-E3D1E0C3902E}"/>
              </a:ext>
            </a:extLst>
          </p:cNvPr>
          <p:cNvCxnSpPr>
            <a:cxnSpLocks/>
          </p:cNvCxnSpPr>
          <p:nvPr/>
        </p:nvCxnSpPr>
        <p:spPr>
          <a:xfrm flipV="1">
            <a:off x="2220387" y="4768137"/>
            <a:ext cx="1831717" cy="3634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DA86155-F497-2B45-8182-E3CD7965A4EE}"/>
              </a:ext>
            </a:extLst>
          </p:cNvPr>
          <p:cNvGrpSpPr/>
          <p:nvPr/>
        </p:nvGrpSpPr>
        <p:grpSpPr>
          <a:xfrm>
            <a:off x="8130698" y="798822"/>
            <a:ext cx="3369301" cy="2841663"/>
            <a:chOff x="8286922" y="1520658"/>
            <a:chExt cx="3369301" cy="28416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284F97-7959-6C4A-8C06-2B9D6AD9D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6922" y="1725434"/>
              <a:ext cx="3369301" cy="2528803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C538AAC-D44C-8A4B-86B3-A80B8A862601}"/>
                </a:ext>
              </a:extLst>
            </p:cNvPr>
            <p:cNvSpPr/>
            <p:nvPr/>
          </p:nvSpPr>
          <p:spPr>
            <a:xfrm>
              <a:off x="8464378" y="1964724"/>
              <a:ext cx="345990" cy="2113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057A13B-14FC-0B46-B276-3A65130C6B86}"/>
                </a:ext>
              </a:extLst>
            </p:cNvPr>
            <p:cNvSpPr/>
            <p:nvPr/>
          </p:nvSpPr>
          <p:spPr>
            <a:xfrm rot="5400000">
              <a:off x="9620081" y="3109481"/>
              <a:ext cx="345990" cy="2113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0D206B-25F5-9F40-84A7-10871CBB58FB}"/>
                </a:ext>
              </a:extLst>
            </p:cNvPr>
            <p:cNvSpPr txBox="1"/>
            <p:nvPr/>
          </p:nvSpPr>
          <p:spPr>
            <a:xfrm>
              <a:off x="8464378" y="1843808"/>
              <a:ext cx="370702" cy="3883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E619C0-F108-7A4E-91A1-300A674BEADE}"/>
                </a:ext>
              </a:extLst>
            </p:cNvPr>
            <p:cNvSpPr txBox="1"/>
            <p:nvPr/>
          </p:nvSpPr>
          <p:spPr>
            <a:xfrm>
              <a:off x="8464378" y="3683048"/>
              <a:ext cx="370702" cy="3883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BC4393F-961B-2E41-9F89-8577419EE544}"/>
                </a:ext>
              </a:extLst>
            </p:cNvPr>
            <p:cNvSpPr txBox="1"/>
            <p:nvPr/>
          </p:nvSpPr>
          <p:spPr>
            <a:xfrm>
              <a:off x="8749277" y="3949915"/>
              <a:ext cx="370702" cy="3883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81D21E-5B8E-4C4A-B5FD-6EA311E6D709}"/>
                </a:ext>
              </a:extLst>
            </p:cNvPr>
            <p:cNvSpPr txBox="1"/>
            <p:nvPr/>
          </p:nvSpPr>
          <p:spPr>
            <a:xfrm>
              <a:off x="10491927" y="3949915"/>
              <a:ext cx="370702" cy="3883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54682A1-AC1D-6D4D-9501-499681B03EBA}"/>
                </a:ext>
              </a:extLst>
            </p:cNvPr>
            <p:cNvSpPr txBox="1"/>
            <p:nvPr/>
          </p:nvSpPr>
          <p:spPr>
            <a:xfrm>
              <a:off x="8934628" y="1520658"/>
              <a:ext cx="2100648" cy="401608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r>
                <a:rPr lang="en-US" dirty="0"/>
                <a:t>Pearson correlation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1DC996-052A-FA4E-99C9-55EED712CEEE}"/>
                </a:ext>
              </a:extLst>
            </p:cNvPr>
            <p:cNvSpPr txBox="1"/>
            <p:nvPr/>
          </p:nvSpPr>
          <p:spPr>
            <a:xfrm>
              <a:off x="9421430" y="3992989"/>
              <a:ext cx="841897" cy="3693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dirty="0"/>
                <a:t>Energy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3EF9EE-25CD-714D-998C-3ED0E2BE38A0}"/>
                </a:ext>
              </a:extLst>
            </p:cNvPr>
            <p:cNvSpPr txBox="1"/>
            <p:nvPr/>
          </p:nvSpPr>
          <p:spPr>
            <a:xfrm rot="16200000">
              <a:off x="8176446" y="2834760"/>
              <a:ext cx="841897" cy="3693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dirty="0"/>
                <a:t>Energy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E11D86-E28A-A44D-8460-AE809DDD7C02}"/>
              </a:ext>
            </a:extLst>
          </p:cNvPr>
          <p:cNvSpPr txBox="1"/>
          <p:nvPr/>
        </p:nvSpPr>
        <p:spPr>
          <a:xfrm>
            <a:off x="838200" y="919544"/>
            <a:ext cx="6402859" cy="95877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dirty="0"/>
              <a:t>We generate several potential truths for what the kurtosis function is versus energy. We transformed these to a Gaussian Process belief model: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A90FE74-1914-334A-95D6-63F0609A8B58}"/>
              </a:ext>
            </a:extLst>
          </p:cNvPr>
          <p:cNvGrpSpPr/>
          <p:nvPr/>
        </p:nvGrpSpPr>
        <p:grpSpPr>
          <a:xfrm>
            <a:off x="8128280" y="3636219"/>
            <a:ext cx="3374136" cy="2826534"/>
            <a:chOff x="8103630" y="4032829"/>
            <a:chExt cx="3374136" cy="282653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71EDEE3-F8C4-9644-B107-D64FBAFFA559}"/>
                </a:ext>
              </a:extLst>
            </p:cNvPr>
            <p:cNvGrpSpPr/>
            <p:nvPr/>
          </p:nvGrpSpPr>
          <p:grpSpPr>
            <a:xfrm>
              <a:off x="8103630" y="4180915"/>
              <a:ext cx="3374136" cy="2642045"/>
              <a:chOff x="8103630" y="4098794"/>
              <a:chExt cx="3374136" cy="264204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C6B7C0B-315C-F748-802E-B8B85304B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03630" y="4098794"/>
                <a:ext cx="3374136" cy="2532432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023F3D9-99B8-B44B-AF7A-FDB71D9EB086}"/>
                  </a:ext>
                </a:extLst>
              </p:cNvPr>
              <p:cNvSpPr/>
              <p:nvPr/>
            </p:nvSpPr>
            <p:spPr>
              <a:xfrm>
                <a:off x="8273018" y="4300151"/>
                <a:ext cx="351998" cy="2063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21250C6-9F10-DF43-A454-D8E5502B790D}"/>
                  </a:ext>
                </a:extLst>
              </p:cNvPr>
              <p:cNvSpPr/>
              <p:nvPr/>
            </p:nvSpPr>
            <p:spPr>
              <a:xfrm rot="5400000">
                <a:off x="9378849" y="5533174"/>
                <a:ext cx="351998" cy="2063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3EF42D-19F0-5049-984E-A64A4F5A337F}"/>
                </a:ext>
              </a:extLst>
            </p:cNvPr>
            <p:cNvSpPr txBox="1"/>
            <p:nvPr/>
          </p:nvSpPr>
          <p:spPr>
            <a:xfrm>
              <a:off x="8740374" y="4032829"/>
              <a:ext cx="2100648" cy="401608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Mutual Information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6145419-868B-F543-B525-7AC281B68B4F}"/>
                </a:ext>
              </a:extLst>
            </p:cNvPr>
            <p:cNvSpPr txBox="1"/>
            <p:nvPr/>
          </p:nvSpPr>
          <p:spPr>
            <a:xfrm>
              <a:off x="8229899" y="4340850"/>
              <a:ext cx="370702" cy="3883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2D00657-E93F-534E-99AF-5191CEB370E1}"/>
                </a:ext>
              </a:extLst>
            </p:cNvPr>
            <p:cNvSpPr txBox="1"/>
            <p:nvPr/>
          </p:nvSpPr>
          <p:spPr>
            <a:xfrm>
              <a:off x="8229899" y="6180090"/>
              <a:ext cx="370702" cy="3883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AE8C2A0-80DF-7241-B330-ABAECDDC9A7F}"/>
                </a:ext>
              </a:extLst>
            </p:cNvPr>
            <p:cNvSpPr txBox="1"/>
            <p:nvPr/>
          </p:nvSpPr>
          <p:spPr>
            <a:xfrm>
              <a:off x="8514798" y="6446957"/>
              <a:ext cx="370702" cy="3883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63C28D-8002-3647-BBD4-6A0E9ACC59BE}"/>
                </a:ext>
              </a:extLst>
            </p:cNvPr>
            <p:cNvSpPr txBox="1"/>
            <p:nvPr/>
          </p:nvSpPr>
          <p:spPr>
            <a:xfrm>
              <a:off x="10257448" y="6446957"/>
              <a:ext cx="370702" cy="38832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/>
              <a:r>
                <a:rPr lang="en-US" dirty="0"/>
                <a:t>30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69A329-B7FF-D843-888F-4E1ADF6BAE72}"/>
                </a:ext>
              </a:extLst>
            </p:cNvPr>
            <p:cNvSpPr txBox="1"/>
            <p:nvPr/>
          </p:nvSpPr>
          <p:spPr>
            <a:xfrm>
              <a:off x="9186951" y="6490031"/>
              <a:ext cx="841897" cy="3693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dirty="0"/>
                <a:t>Energy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F45FDFF-A475-DB4D-8CA1-CB334864F1A6}"/>
                </a:ext>
              </a:extLst>
            </p:cNvPr>
            <p:cNvSpPr txBox="1"/>
            <p:nvPr/>
          </p:nvSpPr>
          <p:spPr>
            <a:xfrm rot="16200000">
              <a:off x="7941967" y="5331802"/>
              <a:ext cx="841897" cy="3693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dirty="0"/>
                <a:t>Energy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8273EDD-F25E-4541-BE80-E263BD406134}"/>
              </a:ext>
            </a:extLst>
          </p:cNvPr>
          <p:cNvSpPr txBox="1"/>
          <p:nvPr/>
        </p:nvSpPr>
        <p:spPr>
          <a:xfrm>
            <a:off x="8142979" y="210653"/>
            <a:ext cx="3344739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How much does f(E) tell us about f(E’) according to priors?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D7978C-4116-4344-BFF7-1F831923169B}"/>
              </a:ext>
            </a:extLst>
          </p:cNvPr>
          <p:cNvSpPr txBox="1"/>
          <p:nvPr/>
        </p:nvSpPr>
        <p:spPr>
          <a:xfrm>
            <a:off x="7451053" y="6373510"/>
            <a:ext cx="4728589" cy="3708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Information along diagonals = continuity of f(E)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648136-ED83-7A40-B38C-1D54C687CCAE}"/>
              </a:ext>
            </a:extLst>
          </p:cNvPr>
          <p:cNvSpPr txBox="1"/>
          <p:nvPr/>
        </p:nvSpPr>
        <p:spPr>
          <a:xfrm>
            <a:off x="9632549" y="2516435"/>
            <a:ext cx="1030733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400" dirty="0"/>
              <a:t>Asymptotic region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947D5E-99FD-9B47-9BB7-AD230D96C3F5}"/>
              </a:ext>
            </a:extLst>
          </p:cNvPr>
          <p:cNvSpPr txBox="1"/>
          <p:nvPr/>
        </p:nvSpPr>
        <p:spPr>
          <a:xfrm>
            <a:off x="9375578" y="1335312"/>
            <a:ext cx="1355839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Correlation length-scale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0F6D3C-CD4F-1B49-BC9C-37C04D588D92}"/>
              </a:ext>
            </a:extLst>
          </p:cNvPr>
          <p:cNvCxnSpPr>
            <a:cxnSpLocks/>
          </p:cNvCxnSpPr>
          <p:nvPr/>
        </p:nvCxnSpPr>
        <p:spPr>
          <a:xfrm flipH="1">
            <a:off x="8844302" y="1596922"/>
            <a:ext cx="42090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B15FF47-C60E-DE4D-8E5B-42748900E7FE}"/>
              </a:ext>
            </a:extLst>
          </p:cNvPr>
          <p:cNvSpPr txBox="1"/>
          <p:nvPr/>
        </p:nvSpPr>
        <p:spPr>
          <a:xfrm rot="5400000">
            <a:off x="10706405" y="471442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dirty="0"/>
              <a:t>Bits</a:t>
            </a:r>
          </a:p>
        </p:txBody>
      </p:sp>
    </p:spTree>
    <p:extLst>
      <p:ext uri="{BB962C8B-B14F-4D97-AF65-F5344CB8AC3E}">
        <p14:creationId xmlns:p14="http://schemas.microsoft.com/office/powerpoint/2010/main" val="1272720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E5F0-E427-AE40-A8AC-204C79B8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A1B41-2A87-4641-99F7-316150B4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768" y="1147115"/>
            <a:ext cx="2260078" cy="67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A2AC5A-36EF-B646-A4B8-230C082ECD6C}"/>
              </a:ext>
            </a:extLst>
          </p:cNvPr>
          <p:cNvSpPr txBox="1"/>
          <p:nvPr/>
        </p:nvSpPr>
        <p:spPr>
          <a:xfrm>
            <a:off x="838200" y="1147115"/>
            <a:ext cx="5204253" cy="95877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r"/>
            <a:r>
              <a:rPr lang="en-US" dirty="0"/>
              <a:t>We assume Normally distributed, spatially dependent, additive noise, with variance given by: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27C70-003D-FB40-A798-6EBE3182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05892"/>
            <a:ext cx="5854700" cy="439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D8841-A413-A543-8A27-8278FF51AD99}"/>
              </a:ext>
            </a:extLst>
          </p:cNvPr>
          <p:cNvSpPr txBox="1"/>
          <p:nvPr/>
        </p:nvSpPr>
        <p:spPr>
          <a:xfrm rot="16200000">
            <a:off x="247134" y="4068213"/>
            <a:ext cx="1383957" cy="46955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dirty="0"/>
              <a:t>Energy (GeV)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E34E9-A19E-784E-AB8E-FA8F152BE380}"/>
              </a:ext>
            </a:extLst>
          </p:cNvPr>
          <p:cNvSpPr txBox="1"/>
          <p:nvPr/>
        </p:nvSpPr>
        <p:spPr>
          <a:xfrm>
            <a:off x="2748347" y="6265313"/>
            <a:ext cx="1383957" cy="46955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dirty="0"/>
              <a:t>Time (days)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7E1DD-19FC-7E41-A62E-0C544F1C6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496" y="2101177"/>
            <a:ext cx="5854700" cy="4394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92D173-6472-3D4F-A1F5-86752FE7EDFE}"/>
              </a:ext>
            </a:extLst>
          </p:cNvPr>
          <p:cNvSpPr txBox="1"/>
          <p:nvPr/>
        </p:nvSpPr>
        <p:spPr>
          <a:xfrm>
            <a:off x="8713569" y="6305504"/>
            <a:ext cx="1383957" cy="46955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dirty="0"/>
              <a:t>Energy (GeV)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95380-C08F-814F-AF6C-746C7902E468}"/>
              </a:ext>
            </a:extLst>
          </p:cNvPr>
          <p:cNvSpPr txBox="1"/>
          <p:nvPr/>
        </p:nvSpPr>
        <p:spPr>
          <a:xfrm rot="16200000">
            <a:off x="5900010" y="4162353"/>
            <a:ext cx="1383957" cy="46955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en-US" dirty="0"/>
              <a:t>Kurtosis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06EB2D-21D5-7D45-8CFC-03F662C15185}"/>
              </a:ext>
            </a:extLst>
          </p:cNvPr>
          <p:cNvCxnSpPr/>
          <p:nvPr/>
        </p:nvCxnSpPr>
        <p:spPr>
          <a:xfrm flipH="1">
            <a:off x="8894884" y="4132881"/>
            <a:ext cx="689397" cy="330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DE2054-EF18-FD43-ABAC-BE00B81FFA21}"/>
              </a:ext>
            </a:extLst>
          </p:cNvPr>
          <p:cNvSpPr txBox="1"/>
          <p:nvPr/>
        </p:nvSpPr>
        <p:spPr>
          <a:xfrm>
            <a:off x="9584281" y="3898124"/>
            <a:ext cx="1406616" cy="46008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Ground truth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2A7E33-66FB-1B44-8B38-B9AC7B0C1BDB}"/>
              </a:ext>
            </a:extLst>
          </p:cNvPr>
          <p:cNvSpPr txBox="1"/>
          <p:nvPr/>
        </p:nvSpPr>
        <p:spPr>
          <a:xfrm>
            <a:off x="9047284" y="3252267"/>
            <a:ext cx="1406616" cy="46008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Error, small t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D65FFB7C-D7D8-EA4F-8C38-46D2C914EB22}"/>
              </a:ext>
            </a:extLst>
          </p:cNvPr>
          <p:cNvSpPr/>
          <p:nvPr/>
        </p:nvSpPr>
        <p:spPr>
          <a:xfrm>
            <a:off x="9190845" y="4775424"/>
            <a:ext cx="595705" cy="336754"/>
          </a:xfrm>
          <a:prstGeom prst="rightBrace">
            <a:avLst>
              <a:gd name="adj1" fmla="val 8333"/>
              <a:gd name="adj2" fmla="val 3853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F5C9665B-931E-3B45-A1EB-F3A52C3E8251}"/>
              </a:ext>
            </a:extLst>
          </p:cNvPr>
          <p:cNvSpPr/>
          <p:nvPr/>
        </p:nvSpPr>
        <p:spPr>
          <a:xfrm>
            <a:off x="8609382" y="3185723"/>
            <a:ext cx="437902" cy="1430350"/>
          </a:xfrm>
          <a:prstGeom prst="rightBrace">
            <a:avLst>
              <a:gd name="adj1" fmla="val 8333"/>
              <a:gd name="adj2" fmla="val 1866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462679-DF5F-DC4D-99C6-C0D3D33D88CC}"/>
              </a:ext>
            </a:extLst>
          </p:cNvPr>
          <p:cNvSpPr txBox="1"/>
          <p:nvPr/>
        </p:nvSpPr>
        <p:spPr>
          <a:xfrm>
            <a:off x="9786550" y="4694463"/>
            <a:ext cx="1406616" cy="46008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Error, large 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11471-16E4-D144-8BFB-1DDA2D07730E}"/>
              </a:ext>
            </a:extLst>
          </p:cNvPr>
          <p:cNvSpPr txBox="1"/>
          <p:nvPr/>
        </p:nvSpPr>
        <p:spPr>
          <a:xfrm>
            <a:off x="2359069" y="2751921"/>
            <a:ext cx="2812962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Error (Std. Dev.) vs. Energy and Time</a:t>
            </a:r>
          </a:p>
        </p:txBody>
      </p:sp>
    </p:spTree>
    <p:extLst>
      <p:ext uri="{BB962C8B-B14F-4D97-AF65-F5344CB8AC3E}">
        <p14:creationId xmlns:p14="http://schemas.microsoft.com/office/powerpoint/2010/main" val="2515919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ACC6-CA79-A445-ABE1-6C88DECA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86AC3-1FED-0D4E-837F-928B2410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30" y="1340678"/>
            <a:ext cx="5067518" cy="4800745"/>
          </a:xfrm>
        </p:spPr>
        <p:txBody>
          <a:bodyPr>
            <a:normAutofit/>
          </a:bodyPr>
          <a:lstStyle/>
          <a:p>
            <a:r>
              <a:rPr lang="en-US" sz="2000" dirty="0"/>
              <a:t>We simulated the main learning loop 100 times and measured performance with respect to penalty coefficient </a:t>
            </a:r>
            <a:r>
              <a:rPr lang="en-US" sz="20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η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endParaRPr lang="en-US" sz="20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>
                <a:ea typeface="Cambria Math" panose="02040503050406030204" pitchFamily="18" charset="0"/>
              </a:rPr>
              <a:t>We used Opportunity Cost (OC) to measure performance, which captures how far from optimal do current beliefs suggest (lower is better):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83611-7982-AC45-81F5-D9CB4EF4F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995" y="2474668"/>
            <a:ext cx="2935588" cy="3426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356D1C-F8F9-194F-91F8-314BE7A186B2}"/>
              </a:ext>
            </a:extLst>
          </p:cNvPr>
          <p:cNvGrpSpPr/>
          <p:nvPr/>
        </p:nvGrpSpPr>
        <p:grpSpPr>
          <a:xfrm>
            <a:off x="453617" y="4123470"/>
            <a:ext cx="4566559" cy="1789839"/>
            <a:chOff x="1350269" y="4528307"/>
            <a:chExt cx="4566559" cy="17898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B8CA35-1564-D243-92CE-61387CDD7D3C}"/>
                </a:ext>
              </a:extLst>
            </p:cNvPr>
            <p:cNvSpPr txBox="1"/>
            <p:nvPr/>
          </p:nvSpPr>
          <p:spPr>
            <a:xfrm>
              <a:off x="3589986" y="4528307"/>
              <a:ext cx="2134940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Ground truth at where we think optimal is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D03BA45-0467-1846-AA8E-9ED0725C5F97}"/>
                </a:ext>
              </a:extLst>
            </p:cNvPr>
            <p:cNvGrpSpPr/>
            <p:nvPr/>
          </p:nvGrpSpPr>
          <p:grpSpPr>
            <a:xfrm>
              <a:off x="1350269" y="4902955"/>
              <a:ext cx="4566559" cy="1415191"/>
              <a:chOff x="1350269" y="4902955"/>
              <a:chExt cx="4566559" cy="141519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AB0C4FA-ED96-794E-9B66-E03601A34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2536" y="5464392"/>
                <a:ext cx="4374292" cy="85375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6F8B64-AFD1-CE4A-BED2-899F3AEE26C6}"/>
                  </a:ext>
                </a:extLst>
              </p:cNvPr>
              <p:cNvSpPr txBox="1"/>
              <p:nvPr/>
            </p:nvSpPr>
            <p:spPr>
              <a:xfrm>
                <a:off x="1350269" y="4902955"/>
                <a:ext cx="1950298" cy="42025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True optimal value</a:t>
                </a:r>
              </a:p>
            </p:txBody>
          </p:sp>
          <p:cxnSp>
            <p:nvCxnSpPr>
              <p:cNvPr id="7" name="Curved Connector 6">
                <a:extLst>
                  <a:ext uri="{FF2B5EF4-FFF2-40B4-BE49-F238E27FC236}">
                    <a16:creationId xmlns:a16="http://schemas.microsoft.com/office/drawing/2014/main" id="{6ECE404F-3333-B149-A0D3-0B39758EFE6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3196760" y="5120142"/>
                <a:ext cx="207616" cy="251887"/>
              </a:xfrm>
              <a:prstGeom prst="curved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urved Connector 9">
                <a:extLst>
                  <a:ext uri="{FF2B5EF4-FFF2-40B4-BE49-F238E27FC236}">
                    <a16:creationId xmlns:a16="http://schemas.microsoft.com/office/drawing/2014/main" id="{214DC058-B2DC-844D-8EAE-80E26CEF6D1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4819631" y="5120142"/>
                <a:ext cx="207616" cy="251887"/>
              </a:xfrm>
              <a:prstGeom prst="curved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5DDF113-30CF-4947-A26B-1E76ADCB8568}"/>
              </a:ext>
            </a:extLst>
          </p:cNvPr>
          <p:cNvSpPr txBox="1"/>
          <p:nvPr/>
        </p:nvSpPr>
        <p:spPr>
          <a:xfrm>
            <a:off x="5231795" y="2066755"/>
            <a:ext cx="1842448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en-US" sz="1600" dirty="0"/>
              <a:t>What we get if we use estimate for optimal x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E200DD-7B8C-884F-9B77-C2D08BE9433A}"/>
              </a:ext>
            </a:extLst>
          </p:cNvPr>
          <p:cNvGrpSpPr/>
          <p:nvPr/>
        </p:nvGrpSpPr>
        <p:grpSpPr>
          <a:xfrm>
            <a:off x="5622225" y="968353"/>
            <a:ext cx="6402614" cy="5440529"/>
            <a:chOff x="5622225" y="968353"/>
            <a:chExt cx="6402614" cy="544052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6378DAF-A23E-3D4E-BA56-243FAEECBF92}"/>
                </a:ext>
              </a:extLst>
            </p:cNvPr>
            <p:cNvCxnSpPr/>
            <p:nvPr/>
          </p:nvCxnSpPr>
          <p:spPr>
            <a:xfrm>
              <a:off x="7638536" y="968353"/>
              <a:ext cx="0" cy="46970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D30EB9A-C149-0341-9D41-BF13F48E8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7492" y="5268423"/>
              <a:ext cx="45596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4514130-F83E-8C45-91DE-783B4A58926C}"/>
                </a:ext>
              </a:extLst>
            </p:cNvPr>
            <p:cNvSpPr/>
            <p:nvPr/>
          </p:nvSpPr>
          <p:spPr>
            <a:xfrm>
              <a:off x="7334765" y="1732604"/>
              <a:ext cx="4646140" cy="3168519"/>
            </a:xfrm>
            <a:custGeom>
              <a:avLst/>
              <a:gdLst>
                <a:gd name="connsiteX0" fmla="*/ 0 w 4646140"/>
                <a:gd name="connsiteY0" fmla="*/ 1473266 h 3697488"/>
                <a:gd name="connsiteX1" fmla="*/ 815545 w 4646140"/>
                <a:gd name="connsiteY1" fmla="*/ 76953 h 3697488"/>
                <a:gd name="connsiteX2" fmla="*/ 2446637 w 4646140"/>
                <a:gd name="connsiteY2" fmla="*/ 3536845 h 3697488"/>
                <a:gd name="connsiteX3" fmla="*/ 3781167 w 4646140"/>
                <a:gd name="connsiteY3" fmla="*/ 3104358 h 3697488"/>
                <a:gd name="connsiteX4" fmla="*/ 4646140 w 4646140"/>
                <a:gd name="connsiteY4" fmla="*/ 2931364 h 369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140" h="3697488">
                  <a:moveTo>
                    <a:pt x="0" y="1473266"/>
                  </a:moveTo>
                  <a:cubicBezTo>
                    <a:pt x="203886" y="603144"/>
                    <a:pt x="407772" y="-266977"/>
                    <a:pt x="815545" y="76953"/>
                  </a:cubicBezTo>
                  <a:cubicBezTo>
                    <a:pt x="1223318" y="420883"/>
                    <a:pt x="1952367" y="3032278"/>
                    <a:pt x="2446637" y="3536845"/>
                  </a:cubicBezTo>
                  <a:cubicBezTo>
                    <a:pt x="2940907" y="4041412"/>
                    <a:pt x="3414583" y="3205272"/>
                    <a:pt x="3781167" y="3104358"/>
                  </a:cubicBezTo>
                  <a:cubicBezTo>
                    <a:pt x="4147751" y="3003445"/>
                    <a:pt x="4396945" y="2967404"/>
                    <a:pt x="4646140" y="2931364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C921E76-2222-CA40-8896-17C21FEC661D}"/>
                </a:ext>
              </a:extLst>
            </p:cNvPr>
            <p:cNvSpPr/>
            <p:nvPr/>
          </p:nvSpPr>
          <p:spPr>
            <a:xfrm>
              <a:off x="7359478" y="1583916"/>
              <a:ext cx="4596713" cy="2591559"/>
            </a:xfrm>
            <a:custGeom>
              <a:avLst/>
              <a:gdLst>
                <a:gd name="connsiteX0" fmla="*/ 0 w 4596713"/>
                <a:gd name="connsiteY0" fmla="*/ 1109688 h 2591559"/>
                <a:gd name="connsiteX1" fmla="*/ 531340 w 4596713"/>
                <a:gd name="connsiteY1" fmla="*/ 47006 h 2591559"/>
                <a:gd name="connsiteX2" fmla="*/ 1544594 w 4596713"/>
                <a:gd name="connsiteY2" fmla="*/ 2481288 h 2591559"/>
                <a:gd name="connsiteX3" fmla="*/ 2842054 w 4596713"/>
                <a:gd name="connsiteY3" fmla="*/ 2160012 h 2591559"/>
                <a:gd name="connsiteX4" fmla="*/ 4596713 w 4596713"/>
                <a:gd name="connsiteY4" fmla="*/ 2024088 h 259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6713" h="2591559">
                  <a:moveTo>
                    <a:pt x="0" y="1109688"/>
                  </a:moveTo>
                  <a:cubicBezTo>
                    <a:pt x="136954" y="464047"/>
                    <a:pt x="273908" y="-181594"/>
                    <a:pt x="531340" y="47006"/>
                  </a:cubicBezTo>
                  <a:cubicBezTo>
                    <a:pt x="788772" y="275606"/>
                    <a:pt x="1159475" y="2129120"/>
                    <a:pt x="1544594" y="2481288"/>
                  </a:cubicBezTo>
                  <a:cubicBezTo>
                    <a:pt x="1929713" y="2833456"/>
                    <a:pt x="2333368" y="2236212"/>
                    <a:pt x="2842054" y="2160012"/>
                  </a:cubicBezTo>
                  <a:cubicBezTo>
                    <a:pt x="3350741" y="2083812"/>
                    <a:pt x="3973727" y="2053950"/>
                    <a:pt x="4596713" y="2024088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0394FA-C909-1243-AA61-4509C87205D9}"/>
                </a:ext>
              </a:extLst>
            </p:cNvPr>
            <p:cNvCxnSpPr>
              <a:cxnSpLocks/>
            </p:cNvCxnSpPr>
            <p:nvPr/>
          </p:nvCxnSpPr>
          <p:spPr>
            <a:xfrm>
              <a:off x="9181070" y="3776590"/>
              <a:ext cx="0" cy="1491833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0FF94F-C7BB-B74E-B6BC-6286C6B50487}"/>
                </a:ext>
              </a:extLst>
            </p:cNvPr>
            <p:cNvCxnSpPr>
              <a:cxnSpLocks/>
            </p:cNvCxnSpPr>
            <p:nvPr/>
          </p:nvCxnSpPr>
          <p:spPr>
            <a:xfrm>
              <a:off x="10124303" y="4901123"/>
              <a:ext cx="0" cy="36024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4D81D3-D6AD-EF49-9B18-BBEBFBFA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4825" y="5375962"/>
              <a:ext cx="580020" cy="27067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C40799-A41B-0E4B-B445-A9A7536FC2B3}"/>
                </a:ext>
              </a:extLst>
            </p:cNvPr>
            <p:cNvSpPr txBox="1"/>
            <p:nvPr/>
          </p:nvSpPr>
          <p:spPr>
            <a:xfrm>
              <a:off x="10342605" y="5931243"/>
              <a:ext cx="0" cy="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25000" lnSpcReduction="20000"/>
            </a:bodyPr>
            <a:lstStyle/>
            <a:p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0435881-DC5D-0B41-AC45-48F64427B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4303" y="5342510"/>
              <a:ext cx="328055" cy="270163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57E18BB-358C-954F-AAD8-707C15803D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3250" y="3807628"/>
              <a:ext cx="151158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831FE26-AD3F-2C43-97E0-F2A9481FF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8537" y="4935535"/>
              <a:ext cx="248576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70BCAD8-80CD-5D40-8D51-80441C642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6548" y="3274540"/>
              <a:ext cx="270624" cy="24868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861581-885A-2242-8214-A8D05EDBE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24455" y="3883462"/>
              <a:ext cx="300384" cy="30921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DFA343-ACFD-5543-9F27-A928902D1D6C}"/>
                </a:ext>
              </a:extLst>
            </p:cNvPr>
            <p:cNvSpPr txBox="1"/>
            <p:nvPr/>
          </p:nvSpPr>
          <p:spPr>
            <a:xfrm>
              <a:off x="8639850" y="5670218"/>
              <a:ext cx="1069970" cy="73866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sz="1400" dirty="0"/>
                <a:t>Where we think is best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3410831-D8D5-4B49-BE19-87E7EA7482E7}"/>
                </a:ext>
              </a:extLst>
            </p:cNvPr>
            <p:cNvSpPr txBox="1"/>
            <p:nvPr/>
          </p:nvSpPr>
          <p:spPr>
            <a:xfrm>
              <a:off x="9753345" y="5670218"/>
              <a:ext cx="1069970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/>
              <a:r>
                <a:rPr lang="en-US" sz="1400" dirty="0"/>
                <a:t>Actually the best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74B428-B31F-044B-BE7C-97E175E6C668}"/>
                </a:ext>
              </a:extLst>
            </p:cNvPr>
            <p:cNvCxnSpPr>
              <a:cxnSpLocks/>
            </p:cNvCxnSpPr>
            <p:nvPr/>
          </p:nvCxnSpPr>
          <p:spPr>
            <a:xfrm>
              <a:off x="6761632" y="2879695"/>
              <a:ext cx="726948" cy="8968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C027AF-554C-DE44-AB3B-46AEC25135FA}"/>
                </a:ext>
              </a:extLst>
            </p:cNvPr>
            <p:cNvSpPr txBox="1"/>
            <p:nvPr/>
          </p:nvSpPr>
          <p:spPr>
            <a:xfrm>
              <a:off x="5622225" y="4585955"/>
              <a:ext cx="1538616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r"/>
              <a:r>
                <a:rPr lang="en-US" sz="1600" dirty="0"/>
                <a:t>Actual optimal value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C45C3D6-C6D1-E742-801E-B64D5829370B}"/>
                </a:ext>
              </a:extLst>
            </p:cNvPr>
            <p:cNvCxnSpPr>
              <a:cxnSpLocks/>
            </p:cNvCxnSpPr>
            <p:nvPr/>
          </p:nvCxnSpPr>
          <p:spPr>
            <a:xfrm>
              <a:off x="7154364" y="4935534"/>
              <a:ext cx="375631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62D6030D-FDB7-7E40-978B-0C414C1E924B}"/>
                </a:ext>
              </a:extLst>
            </p:cNvPr>
            <p:cNvSpPr/>
            <p:nvPr/>
          </p:nvSpPr>
          <p:spPr>
            <a:xfrm>
              <a:off x="7760852" y="3870042"/>
              <a:ext cx="213098" cy="1008300"/>
            </a:xfrm>
            <a:prstGeom prst="rightBrace">
              <a:avLst>
                <a:gd name="adj1" fmla="val 1442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CED045-E992-B147-9E3D-A430C78C31F3}"/>
                </a:ext>
              </a:extLst>
            </p:cNvPr>
            <p:cNvSpPr txBox="1"/>
            <p:nvPr/>
          </p:nvSpPr>
          <p:spPr>
            <a:xfrm>
              <a:off x="7942308" y="4095417"/>
              <a:ext cx="1464374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r>
                <a:rPr lang="en-US" sz="1600" dirty="0"/>
                <a:t>Opportunity Cost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430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AB62-A2A5-C142-9057-E41A5AAA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BFD73-40E8-2941-B934-A667BB2C9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1191492"/>
            <a:ext cx="5854700" cy="439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821FD-ACDF-1746-95B9-3F006B06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191492"/>
            <a:ext cx="5854700" cy="439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429379-CF8D-4C4E-9AC2-611A9C7F1FB2}"/>
              </a:ext>
            </a:extLst>
          </p:cNvPr>
          <p:cNvSpPr txBox="1"/>
          <p:nvPr/>
        </p:nvSpPr>
        <p:spPr>
          <a:xfrm>
            <a:off x="2117032" y="1195365"/>
            <a:ext cx="2585836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b="1" dirty="0"/>
              <a:t>Average opportunity cost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50B86-09FB-894D-83B7-94DF91240F4C}"/>
              </a:ext>
            </a:extLst>
          </p:cNvPr>
          <p:cNvSpPr txBox="1"/>
          <p:nvPr/>
        </p:nvSpPr>
        <p:spPr>
          <a:xfrm>
            <a:off x="7776473" y="1195365"/>
            <a:ext cx="297635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b="1" dirty="0"/>
              <a:t>Average cumulative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ABCF-4D55-FE49-AEBC-AEC9F23E3568}"/>
              </a:ext>
            </a:extLst>
          </p:cNvPr>
          <p:cNvSpPr txBox="1"/>
          <p:nvPr/>
        </p:nvSpPr>
        <p:spPr>
          <a:xfrm>
            <a:off x="8030658" y="5401026"/>
            <a:ext cx="246798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dirty="0"/>
              <a:t>Number of experiments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62107-518D-1E45-80CA-536C58EBAD36}"/>
              </a:ext>
            </a:extLst>
          </p:cNvPr>
          <p:cNvSpPr txBox="1"/>
          <p:nvPr/>
        </p:nvSpPr>
        <p:spPr>
          <a:xfrm>
            <a:off x="2175958" y="5401026"/>
            <a:ext cx="246798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dirty="0"/>
              <a:t>Number of experiments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45231-F59A-7C45-9E6F-19B101E6CE6E}"/>
              </a:ext>
            </a:extLst>
          </p:cNvPr>
          <p:cNvSpPr txBox="1"/>
          <p:nvPr/>
        </p:nvSpPr>
        <p:spPr>
          <a:xfrm rot="16200000">
            <a:off x="-936057" y="3203926"/>
            <a:ext cx="246798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Opportunity cost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CDBA8-0754-9D4D-BC5D-2C23A471694A}"/>
              </a:ext>
            </a:extLst>
          </p:cNvPr>
          <p:cNvSpPr txBox="1"/>
          <p:nvPr/>
        </p:nvSpPr>
        <p:spPr>
          <a:xfrm rot="16200000">
            <a:off x="5287976" y="3203926"/>
            <a:ext cx="246798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Cumulative Time (Days)</a:t>
            </a:r>
          </a:p>
        </p:txBody>
      </p:sp>
    </p:spTree>
    <p:extLst>
      <p:ext uri="{BB962C8B-B14F-4D97-AF65-F5344CB8AC3E}">
        <p14:creationId xmlns:p14="http://schemas.microsoft.com/office/powerpoint/2010/main" val="3245057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AB62-A2A5-C142-9057-E41A5AAA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BFD73-40E8-2941-B934-A667BB2C9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1191492"/>
            <a:ext cx="5854700" cy="439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821FD-ACDF-1746-95B9-3F006B06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191492"/>
            <a:ext cx="5854700" cy="439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429379-CF8D-4C4E-9AC2-611A9C7F1FB2}"/>
              </a:ext>
            </a:extLst>
          </p:cNvPr>
          <p:cNvSpPr txBox="1"/>
          <p:nvPr/>
        </p:nvSpPr>
        <p:spPr>
          <a:xfrm>
            <a:off x="2117032" y="1195365"/>
            <a:ext cx="2585836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b="1" dirty="0"/>
              <a:t>Average opportunity cost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C50B86-09FB-894D-83B7-94DF91240F4C}"/>
              </a:ext>
            </a:extLst>
          </p:cNvPr>
          <p:cNvSpPr txBox="1"/>
          <p:nvPr/>
        </p:nvSpPr>
        <p:spPr>
          <a:xfrm>
            <a:off x="7776473" y="1195365"/>
            <a:ext cx="297635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b="1" dirty="0"/>
              <a:t>Average cumulative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45231-F59A-7C45-9E6F-19B101E6CE6E}"/>
              </a:ext>
            </a:extLst>
          </p:cNvPr>
          <p:cNvSpPr txBox="1"/>
          <p:nvPr/>
        </p:nvSpPr>
        <p:spPr>
          <a:xfrm rot="16200000">
            <a:off x="-936057" y="3203926"/>
            <a:ext cx="246798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Opportunity cost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CDBA8-0754-9D4D-BC5D-2C23A471694A}"/>
              </a:ext>
            </a:extLst>
          </p:cNvPr>
          <p:cNvSpPr txBox="1"/>
          <p:nvPr/>
        </p:nvSpPr>
        <p:spPr>
          <a:xfrm rot="16200000">
            <a:off x="5287976" y="3203926"/>
            <a:ext cx="246798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Cumulative Time (Days)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07FCE9-0FA5-0C45-8858-C6AD0730C715}"/>
              </a:ext>
            </a:extLst>
          </p:cNvPr>
          <p:cNvCxnSpPr>
            <a:cxnSpLocks/>
          </p:cNvCxnSpPr>
          <p:nvPr/>
        </p:nvCxnSpPr>
        <p:spPr>
          <a:xfrm flipH="1">
            <a:off x="7031753" y="3361039"/>
            <a:ext cx="4595955" cy="0"/>
          </a:xfrm>
          <a:prstGeom prst="line">
            <a:avLst/>
          </a:prstGeom>
          <a:ln w="254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17F696A-03EE-394C-81B2-D68257C8080E}"/>
              </a:ext>
            </a:extLst>
          </p:cNvPr>
          <p:cNvSpPr txBox="1"/>
          <p:nvPr/>
        </p:nvSpPr>
        <p:spPr>
          <a:xfrm>
            <a:off x="7031753" y="3370895"/>
            <a:ext cx="1717589" cy="358346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Time Threshold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2BBE0D-FFB9-5E4E-8740-7AD2AA797C6A}"/>
              </a:ext>
            </a:extLst>
          </p:cNvPr>
          <p:cNvCxnSpPr/>
          <p:nvPr/>
        </p:nvCxnSpPr>
        <p:spPr>
          <a:xfrm>
            <a:off x="8649730" y="3385753"/>
            <a:ext cx="0" cy="1729944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A9FF73-8383-3F4E-8BA6-EB05AC5D805B}"/>
              </a:ext>
            </a:extLst>
          </p:cNvPr>
          <p:cNvCxnSpPr/>
          <p:nvPr/>
        </p:nvCxnSpPr>
        <p:spPr>
          <a:xfrm>
            <a:off x="10025450" y="3400612"/>
            <a:ext cx="0" cy="1729944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A1C64F-60B3-1142-BB2A-9589EC8EBCDE}"/>
              </a:ext>
            </a:extLst>
          </p:cNvPr>
          <p:cNvCxnSpPr/>
          <p:nvPr/>
        </p:nvCxnSpPr>
        <p:spPr>
          <a:xfrm>
            <a:off x="11390871" y="3400612"/>
            <a:ext cx="0" cy="1729944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BABF5F-65B2-8346-8EF5-38006DC50744}"/>
              </a:ext>
            </a:extLst>
          </p:cNvPr>
          <p:cNvCxnSpPr>
            <a:cxnSpLocks/>
          </p:cNvCxnSpPr>
          <p:nvPr/>
        </p:nvCxnSpPr>
        <p:spPr>
          <a:xfrm>
            <a:off x="2450757" y="3275207"/>
            <a:ext cx="0" cy="184049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D78BE0-FA43-BD4E-AABB-E78E05810359}"/>
              </a:ext>
            </a:extLst>
          </p:cNvPr>
          <p:cNvCxnSpPr>
            <a:cxnSpLocks/>
          </p:cNvCxnSpPr>
          <p:nvPr/>
        </p:nvCxnSpPr>
        <p:spPr>
          <a:xfrm>
            <a:off x="3471734" y="4127063"/>
            <a:ext cx="0" cy="1003493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A77B76-B7F2-6947-9624-878641D29626}"/>
              </a:ext>
            </a:extLst>
          </p:cNvPr>
          <p:cNvCxnSpPr>
            <a:cxnSpLocks/>
          </p:cNvCxnSpPr>
          <p:nvPr/>
        </p:nvCxnSpPr>
        <p:spPr>
          <a:xfrm>
            <a:off x="4499920" y="4374292"/>
            <a:ext cx="0" cy="756264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4DFB3E-DCCA-2C40-97AD-391C17DC0D1E}"/>
              </a:ext>
            </a:extLst>
          </p:cNvPr>
          <p:cNvCxnSpPr>
            <a:cxnSpLocks/>
          </p:cNvCxnSpPr>
          <p:nvPr/>
        </p:nvCxnSpPr>
        <p:spPr>
          <a:xfrm flipH="1">
            <a:off x="1198605" y="3275207"/>
            <a:ext cx="1252152" cy="0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0FD2B0F-A4D7-304F-9960-ADB8AD3A852C}"/>
              </a:ext>
            </a:extLst>
          </p:cNvPr>
          <p:cNvCxnSpPr>
            <a:cxnSpLocks/>
          </p:cNvCxnSpPr>
          <p:nvPr/>
        </p:nvCxnSpPr>
        <p:spPr>
          <a:xfrm flipH="1">
            <a:off x="1235676" y="4127063"/>
            <a:ext cx="2174274" cy="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CC51A7-6AB8-6443-A336-BA36CD847266}"/>
              </a:ext>
            </a:extLst>
          </p:cNvPr>
          <p:cNvCxnSpPr>
            <a:cxnSpLocks/>
          </p:cNvCxnSpPr>
          <p:nvPr/>
        </p:nvCxnSpPr>
        <p:spPr>
          <a:xfrm flipH="1">
            <a:off x="1235676" y="4361935"/>
            <a:ext cx="3220994" cy="0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425B3F2-6FEF-F54B-9416-704270DDAEB2}"/>
              </a:ext>
            </a:extLst>
          </p:cNvPr>
          <p:cNvSpPr txBox="1"/>
          <p:nvPr/>
        </p:nvSpPr>
        <p:spPr>
          <a:xfrm>
            <a:off x="9217525" y="5486015"/>
            <a:ext cx="2136275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dirty="0"/>
              <a:t>Number of experiments until time threshold exceeded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17C5ED1-BC92-9E4E-A2F2-A5E927A22C92}"/>
              </a:ext>
            </a:extLst>
          </p:cNvPr>
          <p:cNvCxnSpPr>
            <a:cxnSpLocks/>
          </p:cNvCxnSpPr>
          <p:nvPr/>
        </p:nvCxnSpPr>
        <p:spPr>
          <a:xfrm flipH="1" flipV="1">
            <a:off x="8749342" y="5170128"/>
            <a:ext cx="457198" cy="6317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46F58CA-7806-1C47-9F8E-F0021656BF56}"/>
              </a:ext>
            </a:extLst>
          </p:cNvPr>
          <p:cNvSpPr txBox="1"/>
          <p:nvPr/>
        </p:nvSpPr>
        <p:spPr>
          <a:xfrm>
            <a:off x="1339765" y="1948503"/>
            <a:ext cx="20839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dirty="0"/>
              <a:t>Optimality achieved at time threshold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89665DD-5BA3-F04F-95D0-D82CDA941087}"/>
              </a:ext>
            </a:extLst>
          </p:cNvPr>
          <p:cNvCxnSpPr>
            <a:cxnSpLocks/>
          </p:cNvCxnSpPr>
          <p:nvPr/>
        </p:nvCxnSpPr>
        <p:spPr>
          <a:xfrm flipH="1">
            <a:off x="1235676" y="2640517"/>
            <a:ext cx="359204" cy="59761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9D032B1-E993-AD42-9DDD-43F7E30A8999}"/>
              </a:ext>
            </a:extLst>
          </p:cNvPr>
          <p:cNvSpPr txBox="1"/>
          <p:nvPr/>
        </p:nvSpPr>
        <p:spPr>
          <a:xfrm>
            <a:off x="3087815" y="5464079"/>
            <a:ext cx="2200189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dirty="0"/>
              <a:t>Number of experiments until time threshold exceeded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EBA20B0-D360-B44E-AF34-D1926D370AD7}"/>
              </a:ext>
            </a:extLst>
          </p:cNvPr>
          <p:cNvCxnSpPr>
            <a:cxnSpLocks/>
          </p:cNvCxnSpPr>
          <p:nvPr/>
        </p:nvCxnSpPr>
        <p:spPr>
          <a:xfrm flipH="1" flipV="1">
            <a:off x="2619632" y="5148192"/>
            <a:ext cx="457198" cy="6317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BBB6515-8500-F14D-89B8-F67259FD48DE}"/>
              </a:ext>
            </a:extLst>
          </p:cNvPr>
          <p:cNvSpPr txBox="1"/>
          <p:nvPr/>
        </p:nvSpPr>
        <p:spPr>
          <a:xfrm>
            <a:off x="7438768" y="65367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62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F322-6F1C-8E4B-857F-1CBC79D8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912197-E45A-6A40-A1A1-616EDBD576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7999" y="1836008"/>
          <a:ext cx="6096000" cy="2667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485010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161684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56326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Penalty Coefficient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Experiments until time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Optimality at time threshold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5055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802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312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021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Did not exceed threshold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6637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37A77F6-AF5F-3D4D-8409-36CA2B637421}"/>
              </a:ext>
            </a:extLst>
          </p:cNvPr>
          <p:cNvSpPr txBox="1"/>
          <p:nvPr/>
        </p:nvSpPr>
        <p:spPr>
          <a:xfrm>
            <a:off x="3339205" y="5147524"/>
            <a:ext cx="5513589" cy="127798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dirty="0"/>
              <a:t>While strongly information-driven</a:t>
            </a:r>
          </a:p>
          <a:p>
            <a:pPr algn="ctr"/>
            <a:r>
              <a:rPr lang="en-US" dirty="0"/>
              <a:t>policies do perform better with respect to OC overall,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policies that balance information-gain with time constraints do better within time threshold</a:t>
            </a:r>
          </a:p>
        </p:txBody>
      </p:sp>
    </p:spTree>
    <p:extLst>
      <p:ext uri="{BB962C8B-B14F-4D97-AF65-F5344CB8AC3E}">
        <p14:creationId xmlns:p14="http://schemas.microsoft.com/office/powerpoint/2010/main" val="315758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are made in a closed-loop fashion using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beliefs</a:t>
            </a:r>
            <a:r>
              <a:rPr lang="en-US" dirty="0"/>
              <a:t>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policies</a:t>
            </a:r>
            <a:r>
              <a:rPr lang="en-US" dirty="0"/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4933" y="1610257"/>
            <a:ext cx="3258608" cy="914400"/>
            <a:chOff x="541867" y="1728788"/>
            <a:chExt cx="3258608" cy="914400"/>
          </a:xfrm>
        </p:grpSpPr>
        <p:sp>
          <p:nvSpPr>
            <p:cNvPr id="5" name="TextBox 4"/>
            <p:cNvSpPr txBox="1"/>
            <p:nvPr/>
          </p:nvSpPr>
          <p:spPr>
            <a:xfrm>
              <a:off x="541867" y="1728788"/>
              <a:ext cx="2187045" cy="9144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r"/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Estimates and uncertainty of response function</a:t>
              </a:r>
            </a:p>
          </p:txBody>
        </p:sp>
        <p:cxnSp>
          <p:nvCxnSpPr>
            <p:cNvPr id="7" name="Elbow Connector 6"/>
            <p:cNvCxnSpPr>
              <a:stCxn id="5" idx="3"/>
            </p:cNvCxnSpPr>
            <p:nvPr/>
          </p:nvCxnSpPr>
          <p:spPr>
            <a:xfrm>
              <a:off x="2728912" y="2185988"/>
              <a:ext cx="1071563" cy="285750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8443914" y="1610257"/>
            <a:ext cx="3405187" cy="914400"/>
            <a:chOff x="8443914" y="1610257"/>
            <a:chExt cx="3405187" cy="914400"/>
          </a:xfrm>
        </p:grpSpPr>
        <p:sp>
          <p:nvSpPr>
            <p:cNvPr id="9" name="TextBox 8"/>
            <p:cNvSpPr txBox="1"/>
            <p:nvPr/>
          </p:nvSpPr>
          <p:spPr>
            <a:xfrm>
              <a:off x="9463088" y="1610257"/>
              <a:ext cx="2386013" cy="9144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Uses current belief to strategically select experiments</a:t>
              </a:r>
            </a:p>
          </p:txBody>
        </p:sp>
        <p:cxnSp>
          <p:nvCxnSpPr>
            <p:cNvPr id="11" name="Elbow Connector 10"/>
            <p:cNvCxnSpPr>
              <a:stCxn id="9" idx="1"/>
            </p:cNvCxnSpPr>
            <p:nvPr/>
          </p:nvCxnSpPr>
          <p:spPr>
            <a:xfrm rot="10800000" flipV="1">
              <a:off x="8443914" y="2067457"/>
              <a:ext cx="1019175" cy="285750"/>
            </a:xfrm>
            <a:prstGeom prst="bentConnector3">
              <a:avLst>
                <a:gd name="adj1" fmla="val 52804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13" y="6290689"/>
            <a:ext cx="901700" cy="50800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/>
          </p:nvPr>
        </p:nvGraphicFramePr>
        <p:xfrm>
          <a:off x="3183732" y="1191492"/>
          <a:ext cx="5824536" cy="516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318" y="3602375"/>
            <a:ext cx="469900" cy="34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D9FF97-4F90-B046-B5BB-A746B1C22A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0250" y="848120"/>
            <a:ext cx="5715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9E575A-8E1E-5840-8960-782B7AB28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0782" y="3602375"/>
            <a:ext cx="1016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6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408CE-A06B-A44F-BBB1-82D2A587D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choices of belief models and decision policies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01FD7-C054-614D-937A-6DE3E6F0C25F}"/>
              </a:ext>
            </a:extLst>
          </p:cNvPr>
          <p:cNvSpPr txBox="1"/>
          <p:nvPr/>
        </p:nvSpPr>
        <p:spPr>
          <a:xfrm>
            <a:off x="1900238" y="1228715"/>
            <a:ext cx="1952779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Belief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B4BE9-E656-5B4B-9D63-A71F978498D6}"/>
              </a:ext>
            </a:extLst>
          </p:cNvPr>
          <p:cNvSpPr txBox="1"/>
          <p:nvPr/>
        </p:nvSpPr>
        <p:spPr>
          <a:xfrm>
            <a:off x="7645515" y="1228775"/>
            <a:ext cx="2361993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Decision Policies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53252-8258-9B48-9687-DAF93ED99A04}"/>
              </a:ext>
            </a:extLst>
          </p:cNvPr>
          <p:cNvSpPr txBox="1"/>
          <p:nvPr/>
        </p:nvSpPr>
        <p:spPr>
          <a:xfrm>
            <a:off x="1482238" y="1825391"/>
            <a:ext cx="2788777" cy="1200329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/>
            <a:r>
              <a:rPr lang="en-US" sz="2400" dirty="0"/>
              <a:t>Gaussian processes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Linear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2B31C-5C31-DE48-89F2-E2D1A97ED662}"/>
              </a:ext>
            </a:extLst>
          </p:cNvPr>
          <p:cNvSpPr txBox="1"/>
          <p:nvPr/>
        </p:nvSpPr>
        <p:spPr>
          <a:xfrm>
            <a:off x="7252715" y="1825391"/>
            <a:ext cx="3147592" cy="489364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/>
            <a:r>
              <a:rPr lang="en-US" sz="2400" b="1" dirty="0"/>
              <a:t>Expected Improvement</a:t>
            </a:r>
          </a:p>
          <a:p>
            <a:pPr algn="ctr"/>
            <a:endParaRPr lang="en-US" sz="2400" dirty="0"/>
          </a:p>
          <a:p>
            <a:pPr algn="ctr"/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Lookahead policies: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KL-Divergence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Knowledge Gradient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9610B3-A67C-3549-B6DB-7D2BD8E5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11" y="2425555"/>
            <a:ext cx="4495800" cy="3682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EB3E0-ECD3-064F-8410-1CA217E00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124" y="3836262"/>
            <a:ext cx="2644775" cy="3831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2B47B5-96D7-DB4E-9471-B9C4B968F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217" y="4951328"/>
            <a:ext cx="4446588" cy="3105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CC36C3-C9BA-294E-9FA1-A43B9242C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664" y="6077762"/>
            <a:ext cx="5099695" cy="31824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2BCBABE-E827-A141-99F2-762829043328}"/>
              </a:ext>
            </a:extLst>
          </p:cNvPr>
          <p:cNvSpPr/>
          <p:nvPr/>
        </p:nvSpPr>
        <p:spPr>
          <a:xfrm>
            <a:off x="838200" y="3836262"/>
            <a:ext cx="4712419" cy="2108976"/>
          </a:xfrm>
          <a:prstGeom prst="roundRect">
            <a:avLst>
              <a:gd name="adj" fmla="val 3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Goal of good models/policies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Discover extrema of response function as efficiently as possible.</a:t>
            </a:r>
          </a:p>
        </p:txBody>
      </p:sp>
    </p:spTree>
    <p:extLst>
      <p:ext uri="{BB962C8B-B14F-4D97-AF65-F5344CB8AC3E}">
        <p14:creationId xmlns:p14="http://schemas.microsoft.com/office/powerpoint/2010/main" val="35336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64EE-AEB3-A248-B70F-59E3A752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practice, other types of decision-making and modeling are important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078CF-3BBE-7E4B-9E3F-53207EE887C9}"/>
              </a:ext>
            </a:extLst>
          </p:cNvPr>
          <p:cNvSpPr txBox="1"/>
          <p:nvPr/>
        </p:nvSpPr>
        <p:spPr>
          <a:xfrm>
            <a:off x="838200" y="1419839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Commonly used assumptions in Bayesian Optimization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Optimization of an </a:t>
            </a:r>
            <a:r>
              <a:rPr lang="en-US" sz="2000" i="1" dirty="0"/>
              <a:t>a priori unknown</a:t>
            </a:r>
            <a:r>
              <a:rPr lang="en-US" sz="2000" dirty="0"/>
              <a:t> scalar function through (Gaussian) noisy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of Gaussian Processes to model beliefs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Simple covariance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constraints/costs for exploring experiment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9DBA9-E41B-E241-84DC-8F1E603ABC49}"/>
              </a:ext>
            </a:extLst>
          </p:cNvPr>
          <p:cNvSpPr/>
          <p:nvPr/>
        </p:nvSpPr>
        <p:spPr>
          <a:xfrm>
            <a:off x="6010275" y="1419839"/>
            <a:ext cx="53435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Seen in practice: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Multi-dimensional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Optimization of non-linear transformations of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desire to learn the entire function or some other features (besides extrema)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Incorporating and learning physics-based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Multi-stage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Constrained optimization</a:t>
            </a:r>
          </a:p>
          <a:p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709A1-D4C0-544D-80B8-AB75B9797686}"/>
              </a:ext>
            </a:extLst>
          </p:cNvPr>
          <p:cNvSpPr txBox="1"/>
          <p:nvPr/>
        </p:nvSpPr>
        <p:spPr>
          <a:xfrm>
            <a:off x="2049161" y="5974573"/>
            <a:ext cx="3361039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How do we build-in problem-specific structure?</a:t>
            </a:r>
          </a:p>
        </p:txBody>
      </p:sp>
    </p:spTree>
    <p:extLst>
      <p:ext uri="{BB962C8B-B14F-4D97-AF65-F5344CB8AC3E}">
        <p14:creationId xmlns:p14="http://schemas.microsoft.com/office/powerpoint/2010/main" val="23416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F0842-DA9B-DF4D-99B6-7A917EA0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Multi-stage decision making for optimizing optoelectronics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096E-D542-3849-8C33-923077F80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72" y="1072963"/>
            <a:ext cx="3014513" cy="2276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553E8-F7F3-4B44-94C7-C2DB011052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00" y="3501354"/>
            <a:ext cx="3395778" cy="27546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28C1B0-626D-3841-97DF-18DDD62C343F}"/>
              </a:ext>
            </a:extLst>
          </p:cNvPr>
          <p:cNvCxnSpPr>
            <a:cxnSpLocks/>
          </p:cNvCxnSpPr>
          <p:nvPr/>
        </p:nvCxnSpPr>
        <p:spPr>
          <a:xfrm flipH="1">
            <a:off x="1425377" y="3815632"/>
            <a:ext cx="213652" cy="180735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EA0754-6E67-5D45-88E1-BA410C49551B}"/>
              </a:ext>
            </a:extLst>
          </p:cNvPr>
          <p:cNvSpPr txBox="1"/>
          <p:nvPr/>
        </p:nvSpPr>
        <p:spPr>
          <a:xfrm>
            <a:off x="1475740" y="5234920"/>
            <a:ext cx="1435151" cy="43704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ea typeface="Helvetica Neue" charset="0"/>
                <a:cs typeface="Helvetica Neue" charset="0"/>
              </a:rPr>
              <a:t>Better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F2B132-F9C0-BB42-BDD1-DB03FE60F634}"/>
              </a:ext>
            </a:extLst>
          </p:cNvPr>
          <p:cNvSpPr txBox="1"/>
          <p:nvPr/>
        </p:nvSpPr>
        <p:spPr>
          <a:xfrm>
            <a:off x="4070350" y="1037024"/>
            <a:ext cx="5606215" cy="92333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Goal:</a:t>
            </a:r>
            <a:r>
              <a:rPr lang="en-US" dirty="0"/>
              <a:t> Maximize output current in optoelectronic device</a:t>
            </a: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Design variables: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A85CADF-D4C2-9041-959F-BC3EEEBAAEEB}"/>
              </a:ext>
            </a:extLst>
          </p:cNvPr>
          <p:cNvGrpSpPr/>
          <p:nvPr/>
        </p:nvGrpSpPr>
        <p:grpSpPr>
          <a:xfrm>
            <a:off x="4391630" y="2211612"/>
            <a:ext cx="876300" cy="774396"/>
            <a:chOff x="4391630" y="2503712"/>
            <a:chExt cx="876300" cy="77439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D39E90-ED15-2440-88CD-9595F1F497F5}"/>
                </a:ext>
              </a:extLst>
            </p:cNvPr>
            <p:cNvGrpSpPr/>
            <p:nvPr/>
          </p:nvGrpSpPr>
          <p:grpSpPr>
            <a:xfrm>
              <a:off x="4391630" y="2503712"/>
              <a:ext cx="876300" cy="393700"/>
              <a:chOff x="4724400" y="2507895"/>
              <a:chExt cx="876300" cy="393700"/>
            </a:xfrm>
          </p:grpSpPr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0ED06673-07D1-2341-969C-5AEC6AC08420}"/>
                  </a:ext>
                </a:extLst>
              </p:cNvPr>
              <p:cNvSpPr/>
              <p:nvPr/>
            </p:nvSpPr>
            <p:spPr>
              <a:xfrm>
                <a:off x="4724400" y="2507895"/>
                <a:ext cx="456692" cy="393700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34C52A5-EEC9-2349-8AC7-4791218F5CCE}"/>
                  </a:ext>
                </a:extLst>
              </p:cNvPr>
              <p:cNvSpPr/>
              <p:nvPr/>
            </p:nvSpPr>
            <p:spPr>
              <a:xfrm>
                <a:off x="5384800" y="2507895"/>
                <a:ext cx="215900" cy="3937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B71076-32ED-C542-8AE0-260C2E11F11A}"/>
                </a:ext>
              </a:extLst>
            </p:cNvPr>
            <p:cNvSpPr txBox="1"/>
            <p:nvPr/>
          </p:nvSpPr>
          <p:spPr>
            <a:xfrm>
              <a:off x="4426465" y="2908776"/>
              <a:ext cx="806631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/>
              <a:r>
                <a:rPr lang="en-US" b="1" dirty="0"/>
                <a:t>Shape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71F051-6F56-7D46-B97D-ADBD1F6F4046}"/>
              </a:ext>
            </a:extLst>
          </p:cNvPr>
          <p:cNvGrpSpPr/>
          <p:nvPr/>
        </p:nvGrpSpPr>
        <p:grpSpPr>
          <a:xfrm>
            <a:off x="5735841" y="2017907"/>
            <a:ext cx="1272757" cy="968101"/>
            <a:chOff x="5936474" y="2310007"/>
            <a:chExt cx="1272757" cy="9681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AB128E-BD75-C645-911A-2167B0FADD7D}"/>
                </a:ext>
              </a:extLst>
            </p:cNvPr>
            <p:cNvGrpSpPr/>
            <p:nvPr/>
          </p:nvGrpSpPr>
          <p:grpSpPr>
            <a:xfrm>
              <a:off x="5936474" y="2310007"/>
              <a:ext cx="1272757" cy="587405"/>
              <a:chOff x="6416765" y="2313592"/>
              <a:chExt cx="1272757" cy="587405"/>
            </a:xfrm>
          </p:grpSpPr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F713F244-CD3B-344C-9EF0-24530A1FA731}"/>
                  </a:ext>
                </a:extLst>
              </p:cNvPr>
              <p:cNvSpPr/>
              <p:nvPr/>
            </p:nvSpPr>
            <p:spPr>
              <a:xfrm>
                <a:off x="6416765" y="2507297"/>
                <a:ext cx="456692" cy="393700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riangle 15">
                <a:extLst>
                  <a:ext uri="{FF2B5EF4-FFF2-40B4-BE49-F238E27FC236}">
                    <a16:creationId xmlns:a16="http://schemas.microsoft.com/office/drawing/2014/main" id="{08BE4873-D158-4D47-83E4-89692B85D3CF}"/>
                  </a:ext>
                </a:extLst>
              </p:cNvPr>
              <p:cNvSpPr/>
              <p:nvPr/>
            </p:nvSpPr>
            <p:spPr>
              <a:xfrm>
                <a:off x="7008132" y="2313592"/>
                <a:ext cx="681390" cy="587405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DF1AAD-7314-D04B-9B85-32D165B6A513}"/>
                </a:ext>
              </a:extLst>
            </p:cNvPr>
            <p:cNvSpPr txBox="1"/>
            <p:nvPr/>
          </p:nvSpPr>
          <p:spPr>
            <a:xfrm>
              <a:off x="6279342" y="2908776"/>
              <a:ext cx="587020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/>
              <a:r>
                <a:rPr lang="en-US" b="1" dirty="0"/>
                <a:t>Size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F0D86BA-B28D-404A-B7D7-7FED215C85E3}"/>
              </a:ext>
            </a:extLst>
          </p:cNvPr>
          <p:cNvGrpSpPr/>
          <p:nvPr/>
        </p:nvGrpSpPr>
        <p:grpSpPr>
          <a:xfrm>
            <a:off x="7476509" y="2211014"/>
            <a:ext cx="1396088" cy="774994"/>
            <a:chOff x="7588425" y="2503114"/>
            <a:chExt cx="1396088" cy="7749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8269B20-98FB-DD4C-84A6-E546225E2E9C}"/>
                </a:ext>
              </a:extLst>
            </p:cNvPr>
            <p:cNvGrpSpPr/>
            <p:nvPr/>
          </p:nvGrpSpPr>
          <p:grpSpPr>
            <a:xfrm>
              <a:off x="7799406" y="2503114"/>
              <a:ext cx="974126" cy="394298"/>
              <a:chOff x="8243805" y="2506699"/>
              <a:chExt cx="974126" cy="394298"/>
            </a:xfrm>
          </p:grpSpPr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72368C9F-558B-3245-A61D-08DC147D5292}"/>
                  </a:ext>
                </a:extLst>
              </p:cNvPr>
              <p:cNvSpPr/>
              <p:nvPr/>
            </p:nvSpPr>
            <p:spPr>
              <a:xfrm>
                <a:off x="8243805" y="2507297"/>
                <a:ext cx="456692" cy="393700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riangle 18">
                <a:extLst>
                  <a:ext uri="{FF2B5EF4-FFF2-40B4-BE49-F238E27FC236}">
                    <a16:creationId xmlns:a16="http://schemas.microsoft.com/office/drawing/2014/main" id="{BADC01CB-CB00-CA49-9CAF-3D8EFA3A5818}"/>
                  </a:ext>
                </a:extLst>
              </p:cNvPr>
              <p:cNvSpPr/>
              <p:nvPr/>
            </p:nvSpPr>
            <p:spPr>
              <a:xfrm>
                <a:off x="8761239" y="2506699"/>
                <a:ext cx="456692" cy="393700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31245D-879C-5E43-BD61-0842700569AA}"/>
                </a:ext>
              </a:extLst>
            </p:cNvPr>
            <p:cNvSpPr txBox="1"/>
            <p:nvPr/>
          </p:nvSpPr>
          <p:spPr>
            <a:xfrm>
              <a:off x="7588425" y="2908776"/>
              <a:ext cx="1396088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/>
              <a:r>
                <a:rPr lang="en-US" b="1" dirty="0"/>
                <a:t>Composition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657369-48F3-7546-A417-53407667CB09}"/>
              </a:ext>
            </a:extLst>
          </p:cNvPr>
          <p:cNvGrpSpPr/>
          <p:nvPr/>
        </p:nvGrpSpPr>
        <p:grpSpPr>
          <a:xfrm>
            <a:off x="9340509" y="2400326"/>
            <a:ext cx="1706352" cy="585682"/>
            <a:chOff x="9340509" y="2692426"/>
            <a:chExt cx="1706352" cy="58568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C02B1F-EAD3-5646-9507-220B22084A5B}"/>
                </a:ext>
              </a:extLst>
            </p:cNvPr>
            <p:cNvGrpSpPr/>
            <p:nvPr/>
          </p:nvGrpSpPr>
          <p:grpSpPr>
            <a:xfrm>
              <a:off x="9340509" y="2692426"/>
              <a:ext cx="1706352" cy="204986"/>
              <a:chOff x="9340509" y="2670450"/>
              <a:chExt cx="1706352" cy="204986"/>
            </a:xfrm>
          </p:grpSpPr>
          <p:sp>
            <p:nvSpPr>
              <p:cNvPr id="20" name="Triangle 19">
                <a:extLst>
                  <a:ext uri="{FF2B5EF4-FFF2-40B4-BE49-F238E27FC236}">
                    <a16:creationId xmlns:a16="http://schemas.microsoft.com/office/drawing/2014/main" id="{45F57195-7C64-8949-BF50-1C0716CB8D10}"/>
                  </a:ext>
                </a:extLst>
              </p:cNvPr>
              <p:cNvSpPr/>
              <p:nvPr/>
            </p:nvSpPr>
            <p:spPr>
              <a:xfrm>
                <a:off x="9340509" y="2673002"/>
                <a:ext cx="234824" cy="202434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riangle 20">
                <a:extLst>
                  <a:ext uri="{FF2B5EF4-FFF2-40B4-BE49-F238E27FC236}">
                    <a16:creationId xmlns:a16="http://schemas.microsoft.com/office/drawing/2014/main" id="{2F82710E-A1F3-BC41-86A6-578AB584A820}"/>
                  </a:ext>
                </a:extLst>
              </p:cNvPr>
              <p:cNvSpPr/>
              <p:nvPr/>
            </p:nvSpPr>
            <p:spPr>
              <a:xfrm>
                <a:off x="9677167" y="2673002"/>
                <a:ext cx="234824" cy="202434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riangle 22">
                <a:extLst>
                  <a:ext uri="{FF2B5EF4-FFF2-40B4-BE49-F238E27FC236}">
                    <a16:creationId xmlns:a16="http://schemas.microsoft.com/office/drawing/2014/main" id="{BE05D382-A5FC-7349-9054-113C0E115408}"/>
                  </a:ext>
                </a:extLst>
              </p:cNvPr>
              <p:cNvSpPr/>
              <p:nvPr/>
            </p:nvSpPr>
            <p:spPr>
              <a:xfrm>
                <a:off x="10013825" y="2673002"/>
                <a:ext cx="234824" cy="202434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riangle 25">
                <a:extLst>
                  <a:ext uri="{FF2B5EF4-FFF2-40B4-BE49-F238E27FC236}">
                    <a16:creationId xmlns:a16="http://schemas.microsoft.com/office/drawing/2014/main" id="{AD9B12EA-8068-BA46-BEED-A896DC7EC68C}"/>
                  </a:ext>
                </a:extLst>
              </p:cNvPr>
              <p:cNvSpPr/>
              <p:nvPr/>
            </p:nvSpPr>
            <p:spPr>
              <a:xfrm>
                <a:off x="10523099" y="2673002"/>
                <a:ext cx="234824" cy="202434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riangle 26">
                <a:extLst>
                  <a:ext uri="{FF2B5EF4-FFF2-40B4-BE49-F238E27FC236}">
                    <a16:creationId xmlns:a16="http://schemas.microsoft.com/office/drawing/2014/main" id="{853C389E-6AED-4146-82E3-FD5CB38E5677}"/>
                  </a:ext>
                </a:extLst>
              </p:cNvPr>
              <p:cNvSpPr/>
              <p:nvPr/>
            </p:nvSpPr>
            <p:spPr>
              <a:xfrm>
                <a:off x="10667568" y="2670450"/>
                <a:ext cx="234824" cy="202434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B7C4C2C5-AEE4-B540-9DCC-7511003AB474}"/>
                  </a:ext>
                </a:extLst>
              </p:cNvPr>
              <p:cNvSpPr/>
              <p:nvPr/>
            </p:nvSpPr>
            <p:spPr>
              <a:xfrm>
                <a:off x="10812037" y="2670450"/>
                <a:ext cx="234824" cy="202434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E90B8E-FF73-984C-A838-E042B2404ACC}"/>
                </a:ext>
              </a:extLst>
            </p:cNvPr>
            <p:cNvSpPr txBox="1"/>
            <p:nvPr/>
          </p:nvSpPr>
          <p:spPr>
            <a:xfrm>
              <a:off x="9740677" y="2908776"/>
              <a:ext cx="906017" cy="369332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/>
              <a:r>
                <a:rPr lang="en-US" b="1" dirty="0"/>
                <a:t>Density</a:t>
              </a:r>
            </a:p>
          </p:txBody>
        </p:sp>
      </p:grpSp>
      <p:sp>
        <p:nvSpPr>
          <p:cNvPr id="48" name="Left Brace 47">
            <a:extLst>
              <a:ext uri="{FF2B5EF4-FFF2-40B4-BE49-F238E27FC236}">
                <a16:creationId xmlns:a16="http://schemas.microsoft.com/office/drawing/2014/main" id="{94921C36-4B72-2948-BC94-A92DC1227F6A}"/>
              </a:ext>
            </a:extLst>
          </p:cNvPr>
          <p:cNvSpPr/>
          <p:nvPr/>
        </p:nvSpPr>
        <p:spPr>
          <a:xfrm rot="16200000">
            <a:off x="6397501" y="956453"/>
            <a:ext cx="421857" cy="448096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8FD698-341F-4246-896C-A0FE4C29B521}"/>
              </a:ext>
            </a:extLst>
          </p:cNvPr>
          <p:cNvSpPr txBox="1"/>
          <p:nvPr/>
        </p:nvSpPr>
        <p:spPr>
          <a:xfrm>
            <a:off x="5964187" y="3446300"/>
            <a:ext cx="1357103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/>
            <a:r>
              <a:rPr lang="en-US" dirty="0"/>
              <a:t>Hard to vary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388D70-A60C-FD49-9F43-0DAAB5D5331F}"/>
              </a:ext>
            </a:extLst>
          </p:cNvPr>
          <p:cNvSpPr txBox="1"/>
          <p:nvPr/>
        </p:nvSpPr>
        <p:spPr>
          <a:xfrm>
            <a:off x="9182277" y="3446300"/>
            <a:ext cx="2204422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Easy to vary, done in batches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61A5AC2D-47AE-FC49-BA5A-B7B7DB7A8484}"/>
              </a:ext>
            </a:extLst>
          </p:cNvPr>
          <p:cNvSpPr/>
          <p:nvPr/>
        </p:nvSpPr>
        <p:spPr>
          <a:xfrm rot="16200000">
            <a:off x="9982756" y="2343760"/>
            <a:ext cx="421857" cy="170635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B287BE4-8D71-C644-9B72-24D23119D581}"/>
              </a:ext>
            </a:extLst>
          </p:cNvPr>
          <p:cNvSpPr/>
          <p:nvPr/>
        </p:nvSpPr>
        <p:spPr>
          <a:xfrm>
            <a:off x="4070350" y="3883395"/>
            <a:ext cx="2680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Two-stage decision policy: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B1DA167-DC08-7449-8F4C-9986A9C42A93}"/>
              </a:ext>
            </a:extLst>
          </p:cNvPr>
          <p:cNvSpPr/>
          <p:nvPr/>
        </p:nvSpPr>
        <p:spPr>
          <a:xfrm>
            <a:off x="5449397" y="5082520"/>
            <a:ext cx="304800" cy="304800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C8F7C4B-BAB8-C349-9EDF-4381D7C35CC2}"/>
              </a:ext>
            </a:extLst>
          </p:cNvPr>
          <p:cNvGrpSpPr/>
          <p:nvPr/>
        </p:nvGrpSpPr>
        <p:grpSpPr>
          <a:xfrm>
            <a:off x="6637462" y="4499656"/>
            <a:ext cx="307699" cy="1518519"/>
            <a:chOff x="6853299" y="4423456"/>
            <a:chExt cx="307699" cy="151851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BC42D96-E54A-5C4E-94C6-CEE2A021E24F}"/>
                </a:ext>
              </a:extLst>
            </p:cNvPr>
            <p:cNvSpPr/>
            <p:nvPr/>
          </p:nvSpPr>
          <p:spPr>
            <a:xfrm>
              <a:off x="6856198" y="4423456"/>
              <a:ext cx="304800" cy="30480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BFA9FA4-A1BE-744F-930F-78AA2A2830D2}"/>
                </a:ext>
              </a:extLst>
            </p:cNvPr>
            <p:cNvSpPr/>
            <p:nvPr/>
          </p:nvSpPr>
          <p:spPr>
            <a:xfrm>
              <a:off x="6853299" y="5637175"/>
              <a:ext cx="304800" cy="30480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E553650-261F-6B4B-9C1C-7F4254DD4259}"/>
                </a:ext>
              </a:extLst>
            </p:cNvPr>
            <p:cNvSpPr/>
            <p:nvPr/>
          </p:nvSpPr>
          <p:spPr>
            <a:xfrm>
              <a:off x="6853299" y="5013046"/>
              <a:ext cx="304800" cy="304800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CC4037C-A130-D940-BE2D-9E96CD78C546}"/>
              </a:ext>
            </a:extLst>
          </p:cNvPr>
          <p:cNvGrpSpPr/>
          <p:nvPr/>
        </p:nvGrpSpPr>
        <p:grpSpPr>
          <a:xfrm>
            <a:off x="5846822" y="4730146"/>
            <a:ext cx="698015" cy="1023633"/>
            <a:chOff x="6105691" y="4653946"/>
            <a:chExt cx="698015" cy="102363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7764349-9466-2749-BFBA-CA6AC978DB65}"/>
                </a:ext>
              </a:extLst>
            </p:cNvPr>
            <p:cNvCxnSpPr/>
            <p:nvPr/>
          </p:nvCxnSpPr>
          <p:spPr>
            <a:xfrm flipV="1">
              <a:off x="6105691" y="4653946"/>
              <a:ext cx="668056" cy="3523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BFFDF3D-49D2-604F-AB15-63E735409C25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91" y="5189233"/>
              <a:ext cx="69801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F6AA4CD-F447-CC4B-8BC6-7220714337AA}"/>
                </a:ext>
              </a:extLst>
            </p:cNvPr>
            <p:cNvCxnSpPr>
              <a:cxnSpLocks/>
            </p:cNvCxnSpPr>
            <p:nvPr/>
          </p:nvCxnSpPr>
          <p:spPr>
            <a:xfrm>
              <a:off x="6132993" y="5392896"/>
              <a:ext cx="613452" cy="2846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6123643-4364-9D4D-8779-FD7151868631}"/>
              </a:ext>
            </a:extLst>
          </p:cNvPr>
          <p:cNvSpPr txBox="1"/>
          <p:nvPr/>
        </p:nvSpPr>
        <p:spPr>
          <a:xfrm>
            <a:off x="5449397" y="6242192"/>
            <a:ext cx="1370262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Select slow variables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222F006-F4EE-094B-908B-8C19613251E2}"/>
              </a:ext>
            </a:extLst>
          </p:cNvPr>
          <p:cNvGrpSpPr/>
          <p:nvPr/>
        </p:nvGrpSpPr>
        <p:grpSpPr>
          <a:xfrm>
            <a:off x="8528431" y="4204920"/>
            <a:ext cx="304800" cy="905993"/>
            <a:chOff x="8722341" y="4128720"/>
            <a:chExt cx="304800" cy="90599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48BD10B-0B7A-DD40-8F3E-2148F4A53778}"/>
                </a:ext>
              </a:extLst>
            </p:cNvPr>
            <p:cNvSpPr/>
            <p:nvPr/>
          </p:nvSpPr>
          <p:spPr>
            <a:xfrm>
              <a:off x="8722341" y="4729913"/>
              <a:ext cx="304800" cy="3048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56C499B-77F3-084E-A1CB-E9582F49ACD2}"/>
                </a:ext>
              </a:extLst>
            </p:cNvPr>
            <p:cNvSpPr/>
            <p:nvPr/>
          </p:nvSpPr>
          <p:spPr>
            <a:xfrm>
              <a:off x="8722341" y="4128720"/>
              <a:ext cx="304800" cy="3048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89D9DBB-34C6-2E4C-9948-EE9FD3AD1E86}"/>
              </a:ext>
            </a:extLst>
          </p:cNvPr>
          <p:cNvGrpSpPr/>
          <p:nvPr/>
        </p:nvGrpSpPr>
        <p:grpSpPr>
          <a:xfrm>
            <a:off x="7037786" y="4730146"/>
            <a:ext cx="668056" cy="1023633"/>
            <a:chOff x="7249684" y="4653946"/>
            <a:chExt cx="668056" cy="1023633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2C0E433-81FF-9446-8397-9ADE1C83D2CC}"/>
                </a:ext>
              </a:extLst>
            </p:cNvPr>
            <p:cNvCxnSpPr/>
            <p:nvPr/>
          </p:nvCxnSpPr>
          <p:spPr>
            <a:xfrm flipV="1">
              <a:off x="7249684" y="4653946"/>
              <a:ext cx="668056" cy="3523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54391DE-9827-034A-8AD9-56C6D77EE4B3}"/>
                </a:ext>
              </a:extLst>
            </p:cNvPr>
            <p:cNvCxnSpPr>
              <a:cxnSpLocks/>
            </p:cNvCxnSpPr>
            <p:nvPr/>
          </p:nvCxnSpPr>
          <p:spPr>
            <a:xfrm>
              <a:off x="7276986" y="5392896"/>
              <a:ext cx="613452" cy="2846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E5A0F105-4F92-F146-AFFC-9C66F5AEE4C3}"/>
              </a:ext>
            </a:extLst>
          </p:cNvPr>
          <p:cNvSpPr txBox="1"/>
          <p:nvPr/>
        </p:nvSpPr>
        <p:spPr>
          <a:xfrm>
            <a:off x="6780121" y="6238946"/>
            <a:ext cx="1900710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dirty="0"/>
              <a:t>Select batches of fast variables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DDF755F-BFCE-D246-9890-018FF9978797}"/>
              </a:ext>
            </a:extLst>
          </p:cNvPr>
          <p:cNvGrpSpPr/>
          <p:nvPr/>
        </p:nvGrpSpPr>
        <p:grpSpPr>
          <a:xfrm>
            <a:off x="7798467" y="4251503"/>
            <a:ext cx="300973" cy="1857163"/>
            <a:chOff x="8101524" y="4175303"/>
            <a:chExt cx="300973" cy="185716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F3B1E67-85B1-D64B-9594-D69914E2CA11}"/>
                </a:ext>
              </a:extLst>
            </p:cNvPr>
            <p:cNvSpPr/>
            <p:nvPr/>
          </p:nvSpPr>
          <p:spPr>
            <a:xfrm>
              <a:off x="8101524" y="4175303"/>
              <a:ext cx="299086" cy="8011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C916F90-2FA8-D04D-B29A-5FFDBC85ADCE}"/>
                </a:ext>
              </a:extLst>
            </p:cNvPr>
            <p:cNvSpPr/>
            <p:nvPr/>
          </p:nvSpPr>
          <p:spPr>
            <a:xfrm>
              <a:off x="8103411" y="5231360"/>
              <a:ext cx="299086" cy="8011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18E924B-8025-544B-95A5-085F615F4DC5}"/>
              </a:ext>
            </a:extLst>
          </p:cNvPr>
          <p:cNvGrpSpPr/>
          <p:nvPr/>
        </p:nvGrpSpPr>
        <p:grpSpPr>
          <a:xfrm>
            <a:off x="8192065" y="4354241"/>
            <a:ext cx="243741" cy="600416"/>
            <a:chOff x="8443275" y="4278041"/>
            <a:chExt cx="243741" cy="600416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8960175-3D70-314B-AF29-E11C275E93C5}"/>
                </a:ext>
              </a:extLst>
            </p:cNvPr>
            <p:cNvCxnSpPr>
              <a:cxnSpLocks/>
            </p:cNvCxnSpPr>
            <p:nvPr/>
          </p:nvCxnSpPr>
          <p:spPr>
            <a:xfrm>
              <a:off x="8463474" y="4278041"/>
              <a:ext cx="22354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D6C90C1-90BE-D645-8B56-E8C671C175B1}"/>
                </a:ext>
              </a:extLst>
            </p:cNvPr>
            <p:cNvCxnSpPr>
              <a:cxnSpLocks/>
            </p:cNvCxnSpPr>
            <p:nvPr/>
          </p:nvCxnSpPr>
          <p:spPr>
            <a:xfrm>
              <a:off x="8443275" y="4878457"/>
              <a:ext cx="22354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0D9A497-EC12-3B4A-97D2-EDD960323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021" y="4212868"/>
            <a:ext cx="496716" cy="282746"/>
          </a:xfrm>
          <a:prstGeom prst="rect">
            <a:avLst/>
          </a:prstGeom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73BDC1B-ADC8-B447-A64C-876CE324B65E}"/>
              </a:ext>
            </a:extLst>
          </p:cNvPr>
          <p:cNvCxnSpPr>
            <a:cxnSpLocks/>
          </p:cNvCxnSpPr>
          <p:nvPr/>
        </p:nvCxnSpPr>
        <p:spPr>
          <a:xfrm>
            <a:off x="8925856" y="4354241"/>
            <a:ext cx="2235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5DE0C5E-49A5-F14C-975A-6EDE6A3B1FA1}"/>
              </a:ext>
            </a:extLst>
          </p:cNvPr>
          <p:cNvGrpSpPr/>
          <p:nvPr/>
        </p:nvGrpSpPr>
        <p:grpSpPr>
          <a:xfrm>
            <a:off x="6792761" y="4204919"/>
            <a:ext cx="2697618" cy="294737"/>
            <a:chOff x="6792761" y="4204919"/>
            <a:chExt cx="2697618" cy="294737"/>
          </a:xfrm>
        </p:grpSpPr>
        <p:cxnSp>
          <p:nvCxnSpPr>
            <p:cNvPr id="105" name="Curved Connector 104">
              <a:extLst>
                <a:ext uri="{FF2B5EF4-FFF2-40B4-BE49-F238E27FC236}">
                  <a16:creationId xmlns:a16="http://schemas.microsoft.com/office/drawing/2014/main" id="{BA431EFC-2FC6-8D4D-A7D0-8CA68C6A981B}"/>
                </a:ext>
              </a:extLst>
            </p:cNvPr>
            <p:cNvCxnSpPr>
              <a:stCxn id="91" idx="0"/>
              <a:endCxn id="73" idx="0"/>
            </p:cNvCxnSpPr>
            <p:nvPr/>
          </p:nvCxnSpPr>
          <p:spPr>
            <a:xfrm rot="16200000" flipV="1">
              <a:off x="9081631" y="3804120"/>
              <a:ext cx="7948" cy="809548"/>
            </a:xfrm>
            <a:prstGeom prst="curvedConnector3">
              <a:avLst>
                <a:gd name="adj1" fmla="val 2976195"/>
              </a:avLst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>
              <a:extLst>
                <a:ext uri="{FF2B5EF4-FFF2-40B4-BE49-F238E27FC236}">
                  <a16:creationId xmlns:a16="http://schemas.microsoft.com/office/drawing/2014/main" id="{0571CE2E-1827-8D4B-AA28-7EE81B1B270A}"/>
                </a:ext>
              </a:extLst>
            </p:cNvPr>
            <p:cNvCxnSpPr>
              <a:stCxn id="73" idx="0"/>
              <a:endCxn id="80" idx="0"/>
            </p:cNvCxnSpPr>
            <p:nvPr/>
          </p:nvCxnSpPr>
          <p:spPr>
            <a:xfrm rot="16200000" flipH="1" flipV="1">
              <a:off x="8291129" y="3861800"/>
              <a:ext cx="46583" cy="732821"/>
            </a:xfrm>
            <a:prstGeom prst="curvedConnector3">
              <a:avLst>
                <a:gd name="adj1" fmla="val -490737"/>
              </a:avLst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>
              <a:extLst>
                <a:ext uri="{FF2B5EF4-FFF2-40B4-BE49-F238E27FC236}">
                  <a16:creationId xmlns:a16="http://schemas.microsoft.com/office/drawing/2014/main" id="{83E2EE26-453A-594D-B481-1E4CA197A781}"/>
                </a:ext>
              </a:extLst>
            </p:cNvPr>
            <p:cNvCxnSpPr>
              <a:cxnSpLocks/>
              <a:stCxn id="80" idx="1"/>
              <a:endCxn id="60" idx="0"/>
            </p:cNvCxnSpPr>
            <p:nvPr/>
          </p:nvCxnSpPr>
          <p:spPr>
            <a:xfrm rot="16200000" flipH="1" flipV="1">
              <a:off x="7252097" y="3909486"/>
              <a:ext cx="130834" cy="1049506"/>
            </a:xfrm>
            <a:prstGeom prst="curvedConnector3">
              <a:avLst>
                <a:gd name="adj1" fmla="val -264395"/>
              </a:avLst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237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C1F5-EA66-DC49-A62E-AB0D43BF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decision making for simultaneous autonomous 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4FB1A-3D18-5B41-867E-B40DF78C9B2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57307" y="1275822"/>
            <a:ext cx="3377946" cy="4814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CDD884-FA89-5E44-8519-DAAEBADFD2F9}"/>
              </a:ext>
            </a:extLst>
          </p:cNvPr>
          <p:cNvSpPr txBox="1"/>
          <p:nvPr/>
        </p:nvSpPr>
        <p:spPr>
          <a:xfrm>
            <a:off x="5613399" y="5435612"/>
            <a:ext cx="2438401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Five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MakerGear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dual extruder printers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79DB02-20A2-044F-9FCE-A2920AC7242E}"/>
              </a:ext>
            </a:extLst>
          </p:cNvPr>
          <p:cNvCxnSpPr>
            <a:stCxn id="12" idx="2"/>
          </p:cNvCxnSpPr>
          <p:nvPr/>
        </p:nvCxnSpPr>
        <p:spPr>
          <a:xfrm>
            <a:off x="5274770" y="2092756"/>
            <a:ext cx="900103" cy="30335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997516-6EFF-0746-BB8E-062462176499}"/>
              </a:ext>
            </a:extLst>
          </p:cNvPr>
          <p:cNvCxnSpPr>
            <a:stCxn id="11" idx="2"/>
          </p:cNvCxnSpPr>
          <p:nvPr/>
        </p:nvCxnSpPr>
        <p:spPr>
          <a:xfrm>
            <a:off x="5274770" y="3273046"/>
            <a:ext cx="1323927" cy="45894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1C858D-0972-0341-8461-AD067BE222F5}"/>
              </a:ext>
            </a:extLst>
          </p:cNvPr>
          <p:cNvCxnSpPr/>
          <p:nvPr/>
        </p:nvCxnSpPr>
        <p:spPr>
          <a:xfrm flipV="1">
            <a:off x="6897634" y="4821535"/>
            <a:ext cx="430" cy="593048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548B6C4-0E30-B14F-B26C-3F6077BC4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726" y="926397"/>
            <a:ext cx="3726273" cy="2794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326086-564B-4747-9C24-9F43854B3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727" y="3821611"/>
            <a:ext cx="3726272" cy="27947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C7169-CF8D-9A45-BCF9-A3AC125FFE9B}"/>
              </a:ext>
            </a:extLst>
          </p:cNvPr>
          <p:cNvSpPr txBox="1"/>
          <p:nvPr/>
        </p:nvSpPr>
        <p:spPr>
          <a:xfrm>
            <a:off x="4361464" y="2565160"/>
            <a:ext cx="182661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UR5 robotic 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E0AAE2-F324-3742-A11B-DD651EB6F924}"/>
              </a:ext>
            </a:extLst>
          </p:cNvPr>
          <p:cNvSpPr txBox="1"/>
          <p:nvPr/>
        </p:nvSpPr>
        <p:spPr>
          <a:xfrm>
            <a:off x="4519972" y="1384870"/>
            <a:ext cx="1509596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Instron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5965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733FAA-103F-D448-A350-CE63DA98265E}"/>
              </a:ext>
            </a:extLst>
          </p:cNvPr>
          <p:cNvGrpSpPr/>
          <p:nvPr/>
        </p:nvGrpSpPr>
        <p:grpSpPr>
          <a:xfrm>
            <a:off x="3811835" y="6046360"/>
            <a:ext cx="2035465" cy="830852"/>
            <a:chOff x="-113410" y="6040540"/>
            <a:chExt cx="2035465" cy="8308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AAF3CF-69F2-3245-A3DD-B31A92811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61" y="6040540"/>
              <a:ext cx="1279723" cy="57407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1E0090-3278-6348-97BE-935C934D6BA4}"/>
                </a:ext>
              </a:extLst>
            </p:cNvPr>
            <p:cNvSpPr txBox="1"/>
            <p:nvPr userDrawn="1"/>
          </p:nvSpPr>
          <p:spPr>
            <a:xfrm>
              <a:off x="-113410" y="6563615"/>
              <a:ext cx="20354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0" u="none" kern="1200" dirty="0">
                  <a:solidFill>
                    <a:srgbClr val="646464"/>
                  </a:solidFill>
                  <a:latin typeface="+mn-lt"/>
                  <a:ea typeface="+mn-ea"/>
                  <a:cs typeface="Times" panose="02020603050405020304" pitchFamily="18" charset="0"/>
                </a:rPr>
                <a:t>KABLab.org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CF36F85-F7E6-8248-ADD1-33F15510F5C1}"/>
              </a:ext>
            </a:extLst>
          </p:cNvPr>
          <p:cNvSpPr txBox="1"/>
          <p:nvPr/>
        </p:nvSpPr>
        <p:spPr>
          <a:xfrm>
            <a:off x="441479" y="1482632"/>
            <a:ext cx="3955567" cy="440120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Optimize mechanical properties of 3D printed structures.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Can run 5 simultaneous experiments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When 1 experiment is done, what next?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Should be informed by other 4 experiments currently running.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Calculate expected utility, and marginalize out the results of 4 other experiments.</a:t>
            </a:r>
          </a:p>
        </p:txBody>
      </p:sp>
    </p:spTree>
    <p:extLst>
      <p:ext uri="{BB962C8B-B14F-4D97-AF65-F5344CB8AC3E}">
        <p14:creationId xmlns:p14="http://schemas.microsoft.com/office/powerpoint/2010/main" val="2593768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amplePrior211.pdf">
            <a:extLst>
              <a:ext uri="{FF2B5EF4-FFF2-40B4-BE49-F238E27FC236}">
                <a16:creationId xmlns:a16="http://schemas.microsoft.com/office/drawing/2014/main" id="{B50E3B44-2DBC-A74D-952A-54D5315D5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931" y="271668"/>
            <a:ext cx="3200400" cy="4141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2291C5-8C0D-544B-8084-FEC663E87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707" y="271667"/>
            <a:ext cx="3200400" cy="4141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51C439-EA59-874C-AD5A-E2099EA1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physics-based models instead of Gaussian Processes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347A4-304E-4246-A516-7F0A25BFF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931" y="2534010"/>
            <a:ext cx="3200400" cy="4141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4D4EB-3588-1348-912C-DB2FF10EC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707" y="2534010"/>
            <a:ext cx="3200400" cy="4141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71A5-E540-B44F-89AD-0B87353CF241}"/>
              </a:ext>
            </a:extLst>
          </p:cNvPr>
          <p:cNvSpPr txBox="1"/>
          <p:nvPr/>
        </p:nvSpPr>
        <p:spPr>
          <a:xfrm>
            <a:off x="6256762" y="1276909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Prior belief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2D081-DC6F-114A-8A93-F52E386C36E2}"/>
              </a:ext>
            </a:extLst>
          </p:cNvPr>
          <p:cNvSpPr txBox="1"/>
          <p:nvPr/>
        </p:nvSpPr>
        <p:spPr>
          <a:xfrm>
            <a:off x="8890114" y="1276909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1 experiment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E86EA4-C5D8-564D-BDF9-619E50FE2948}"/>
              </a:ext>
            </a:extLst>
          </p:cNvPr>
          <p:cNvSpPr txBox="1"/>
          <p:nvPr/>
        </p:nvSpPr>
        <p:spPr>
          <a:xfrm>
            <a:off x="6079630" y="3542696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2 experiments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ECADF-0F8E-BB41-81DE-880DE89F1412}"/>
              </a:ext>
            </a:extLst>
          </p:cNvPr>
          <p:cNvSpPr txBox="1"/>
          <p:nvPr/>
        </p:nvSpPr>
        <p:spPr>
          <a:xfrm>
            <a:off x="8832406" y="3542696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3 experiments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A4BA0-9FDD-C040-8D81-A0C1F7C90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469" y="1646241"/>
            <a:ext cx="221815" cy="258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E989C0-9DD6-7847-A485-646241D3D4EF}"/>
              </a:ext>
            </a:extLst>
          </p:cNvPr>
          <p:cNvSpPr txBox="1"/>
          <p:nvPr/>
        </p:nvSpPr>
        <p:spPr>
          <a:xfrm>
            <a:off x="424463" y="4413363"/>
            <a:ext cx="4338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Maximize stability of an emulsion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Reaction-diffusion model of emulsion stability.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Three kinetic parameters</a:t>
            </a:r>
          </a:p>
        </p:txBody>
      </p:sp>
      <p:pic>
        <p:nvPicPr>
          <p:cNvPr id="13" name="Picture 12" descr="model.pdf">
            <a:extLst>
              <a:ext uri="{FF2B5EF4-FFF2-40B4-BE49-F238E27FC236}">
                <a16:creationId xmlns:a16="http://schemas.microsoft.com/office/drawing/2014/main" id="{A3F31DF5-F793-D14F-87D3-A690B376E2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63" y="1388342"/>
            <a:ext cx="4434162" cy="27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47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nt_maruyama.jpg">
            <a:extLst>
              <a:ext uri="{FF2B5EF4-FFF2-40B4-BE49-F238E27FC236}">
                <a16:creationId xmlns:a16="http://schemas.microsoft.com/office/drawing/2014/main" id="{1EA37B9E-14D9-AA47-8367-87905863A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466" y="4621102"/>
            <a:ext cx="1992353" cy="18441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65634-2A54-364C-9F75-E92A7E466AB4}"/>
              </a:ext>
            </a:extLst>
          </p:cNvPr>
          <p:cNvGrpSpPr/>
          <p:nvPr/>
        </p:nvGrpSpPr>
        <p:grpSpPr>
          <a:xfrm>
            <a:off x="4807983" y="1530599"/>
            <a:ext cx="1373921" cy="957903"/>
            <a:chOff x="1270642" y="1558017"/>
            <a:chExt cx="1230543" cy="926545"/>
          </a:xfrm>
        </p:grpSpPr>
        <p:sp>
          <p:nvSpPr>
            <p:cNvPr id="6" name="Can 5">
              <a:extLst>
                <a:ext uri="{FF2B5EF4-FFF2-40B4-BE49-F238E27FC236}">
                  <a16:creationId xmlns:a16="http://schemas.microsoft.com/office/drawing/2014/main" id="{1F83D6CD-7A75-D14B-83CF-D244E9367F3D}"/>
                </a:ext>
              </a:extLst>
            </p:cNvPr>
            <p:cNvSpPr/>
            <p:nvPr/>
          </p:nvSpPr>
          <p:spPr>
            <a:xfrm>
              <a:off x="1354684" y="1558017"/>
              <a:ext cx="1052270" cy="926545"/>
            </a:xfrm>
            <a:prstGeom prst="can">
              <a:avLst>
                <a:gd name="adj" fmla="val 17135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Helvetica Neue" charset="0"/>
                <a:cs typeface="Helvetica Neue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6CED1B-CBE3-A245-8C69-7A38A396806F}"/>
                </a:ext>
              </a:extLst>
            </p:cNvPr>
            <p:cNvSpPr txBox="1"/>
            <p:nvPr/>
          </p:nvSpPr>
          <p:spPr>
            <a:xfrm>
              <a:off x="1270642" y="1776333"/>
              <a:ext cx="1230543" cy="6251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Helvetica Neue" charset="0"/>
                  <a:cs typeface="Helvetica Neue" charset="0"/>
                </a:rPr>
                <a:t>Feedstock Gas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06EB9D3-3C5B-7246-B996-53AF5160077F}"/>
              </a:ext>
            </a:extLst>
          </p:cNvPr>
          <p:cNvSpPr/>
          <p:nvPr/>
        </p:nvSpPr>
        <p:spPr>
          <a:xfrm>
            <a:off x="3860733" y="5106791"/>
            <a:ext cx="2057010" cy="8728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a typeface="Helvetica Neue" charset="0"/>
                <a:cs typeface="Helvetica Neue" charset="0"/>
              </a:rPr>
              <a:t>Planner </a:t>
            </a:r>
          </a:p>
          <a:p>
            <a:pPr algn="ctr"/>
            <a:r>
              <a:rPr lang="en-US" dirty="0">
                <a:ea typeface="Helvetica Neue" charset="0"/>
                <a:cs typeface="Helvetica Neue" charset="0"/>
              </a:rPr>
              <a:t>(Sequential BED)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7627647-628B-AE43-AC9E-DBCF3A56CC84}"/>
              </a:ext>
            </a:extLst>
          </p:cNvPr>
          <p:cNvCxnSpPr>
            <a:stCxn id="8" idx="1"/>
            <a:endCxn id="41" idx="2"/>
          </p:cNvCxnSpPr>
          <p:nvPr/>
        </p:nvCxnSpPr>
        <p:spPr>
          <a:xfrm rot="10800000" flipH="1">
            <a:off x="3860733" y="3111847"/>
            <a:ext cx="247164" cy="2431355"/>
          </a:xfrm>
          <a:prstGeom prst="bentConnector4">
            <a:avLst>
              <a:gd name="adj1" fmla="val -92489"/>
              <a:gd name="adj2" fmla="val 41013"/>
            </a:avLst>
          </a:prstGeom>
          <a:ln w="38100" cmpd="sng">
            <a:solidFill>
              <a:schemeClr val="accent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5E0A2D-4274-EB4D-8B04-C30A915592C0}"/>
              </a:ext>
            </a:extLst>
          </p:cNvPr>
          <p:cNvSpPr txBox="1"/>
          <p:nvPr/>
        </p:nvSpPr>
        <p:spPr>
          <a:xfrm>
            <a:off x="5863152" y="4046961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Helvetica Neue" charset="0"/>
                <a:cs typeface="Helvetica Neue" charset="0"/>
              </a:rPr>
              <a:t>Si pillars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64691-F86A-C842-9AA4-5DDBB4A38AF3}"/>
              </a:ext>
            </a:extLst>
          </p:cNvPr>
          <p:cNvSpPr/>
          <p:nvPr/>
        </p:nvSpPr>
        <p:spPr>
          <a:xfrm>
            <a:off x="8483134" y="2178619"/>
            <a:ext cx="1102348" cy="42458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a typeface="Helvetica Neue" charset="0"/>
                <a:cs typeface="Helvetica Neue" charset="0"/>
              </a:rPr>
              <a:t>Raman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0C405E-93CA-E441-A4A8-D19C69B06AEB}"/>
              </a:ext>
            </a:extLst>
          </p:cNvPr>
          <p:cNvCxnSpPr>
            <a:endCxn id="11" idx="1"/>
          </p:cNvCxnSpPr>
          <p:nvPr/>
        </p:nvCxnSpPr>
        <p:spPr>
          <a:xfrm>
            <a:off x="8095294" y="2390913"/>
            <a:ext cx="387841" cy="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A775AC-460C-1B48-A716-C6FD4C69479B}"/>
              </a:ext>
            </a:extLst>
          </p:cNvPr>
          <p:cNvGrpSpPr/>
          <p:nvPr/>
        </p:nvGrpSpPr>
        <p:grpSpPr>
          <a:xfrm>
            <a:off x="5933946" y="2349937"/>
            <a:ext cx="2037783" cy="1631866"/>
            <a:chOff x="2184086" y="2346066"/>
            <a:chExt cx="2717044" cy="21758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8AD75C5-1C71-A54F-BEB2-33231D559074}"/>
                </a:ext>
              </a:extLst>
            </p:cNvPr>
            <p:cNvGrpSpPr/>
            <p:nvPr/>
          </p:nvGrpSpPr>
          <p:grpSpPr>
            <a:xfrm>
              <a:off x="2295269" y="3160960"/>
              <a:ext cx="2456791" cy="934088"/>
              <a:chOff x="2295269" y="3160960"/>
              <a:chExt cx="2456791" cy="934088"/>
            </a:xfrm>
          </p:grpSpPr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7681D7B4-1924-614B-9240-115EF5A8156F}"/>
                  </a:ext>
                </a:extLst>
              </p:cNvPr>
              <p:cNvSpPr/>
              <p:nvPr/>
            </p:nvSpPr>
            <p:spPr>
              <a:xfrm>
                <a:off x="2295269" y="3418357"/>
                <a:ext cx="2456791" cy="676691"/>
              </a:xfrm>
              <a:prstGeom prst="parallelogram">
                <a:avLst>
                  <a:gd name="adj" fmla="val 93202"/>
                </a:avLst>
              </a:prstGeom>
              <a:gradFill>
                <a:gsLst>
                  <a:gs pos="0">
                    <a:schemeClr val="dk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tx1">
                      <a:lumMod val="75000"/>
                      <a:lumOff val="25000"/>
                      <a:alpha val="22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7" name="Can 16">
                <a:extLst>
                  <a:ext uri="{FF2B5EF4-FFF2-40B4-BE49-F238E27FC236}">
                    <a16:creationId xmlns:a16="http://schemas.microsoft.com/office/drawing/2014/main" id="{F57F56F9-6373-894D-8B82-5C0A926624F9}"/>
                  </a:ext>
                </a:extLst>
              </p:cNvPr>
              <p:cNvSpPr/>
              <p:nvPr/>
            </p:nvSpPr>
            <p:spPr>
              <a:xfrm>
                <a:off x="3110163" y="3160960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8" name="Can 17">
                <a:extLst>
                  <a:ext uri="{FF2B5EF4-FFF2-40B4-BE49-F238E27FC236}">
                    <a16:creationId xmlns:a16="http://schemas.microsoft.com/office/drawing/2014/main" id="{EC09C802-DDE9-874A-A5FC-22F8A359DD87}"/>
                  </a:ext>
                </a:extLst>
              </p:cNvPr>
              <p:cNvSpPr/>
              <p:nvPr/>
            </p:nvSpPr>
            <p:spPr>
              <a:xfrm>
                <a:off x="3602768" y="3160960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9" name="Can 18">
                <a:extLst>
                  <a:ext uri="{FF2B5EF4-FFF2-40B4-BE49-F238E27FC236}">
                    <a16:creationId xmlns:a16="http://schemas.microsoft.com/office/drawing/2014/main" id="{C7B08A46-C39C-004A-B345-E722D483230F}"/>
                  </a:ext>
                </a:extLst>
              </p:cNvPr>
              <p:cNvSpPr/>
              <p:nvPr/>
            </p:nvSpPr>
            <p:spPr>
              <a:xfrm>
                <a:off x="4095374" y="3160960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0" name="Can 19">
                <a:extLst>
                  <a:ext uri="{FF2B5EF4-FFF2-40B4-BE49-F238E27FC236}">
                    <a16:creationId xmlns:a16="http://schemas.microsoft.com/office/drawing/2014/main" id="{6EC3D263-0E71-7444-993A-7F0D20FC1ED9}"/>
                  </a:ext>
                </a:extLst>
              </p:cNvPr>
              <p:cNvSpPr/>
              <p:nvPr/>
            </p:nvSpPr>
            <p:spPr>
              <a:xfrm>
                <a:off x="2874483" y="3320890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1" name="Can 20">
                <a:extLst>
                  <a:ext uri="{FF2B5EF4-FFF2-40B4-BE49-F238E27FC236}">
                    <a16:creationId xmlns:a16="http://schemas.microsoft.com/office/drawing/2014/main" id="{3110E007-821D-374B-9FB7-5313C9557C33}"/>
                  </a:ext>
                </a:extLst>
              </p:cNvPr>
              <p:cNvSpPr/>
              <p:nvPr/>
            </p:nvSpPr>
            <p:spPr>
              <a:xfrm>
                <a:off x="3367088" y="3320890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Can 21">
                <a:extLst>
                  <a:ext uri="{FF2B5EF4-FFF2-40B4-BE49-F238E27FC236}">
                    <a16:creationId xmlns:a16="http://schemas.microsoft.com/office/drawing/2014/main" id="{A908D408-1FEC-A84C-A208-1FD1734AE3C0}"/>
                  </a:ext>
                </a:extLst>
              </p:cNvPr>
              <p:cNvSpPr/>
              <p:nvPr/>
            </p:nvSpPr>
            <p:spPr>
              <a:xfrm>
                <a:off x="3859694" y="3320890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Can 22">
                <a:extLst>
                  <a:ext uri="{FF2B5EF4-FFF2-40B4-BE49-F238E27FC236}">
                    <a16:creationId xmlns:a16="http://schemas.microsoft.com/office/drawing/2014/main" id="{53947FA2-63D0-CB41-B06C-E9A73B70579C}"/>
                  </a:ext>
                </a:extLst>
              </p:cNvPr>
              <p:cNvSpPr/>
              <p:nvPr/>
            </p:nvSpPr>
            <p:spPr>
              <a:xfrm>
                <a:off x="2617983" y="3501642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Can 23">
                <a:extLst>
                  <a:ext uri="{FF2B5EF4-FFF2-40B4-BE49-F238E27FC236}">
                    <a16:creationId xmlns:a16="http://schemas.microsoft.com/office/drawing/2014/main" id="{A467A53F-B15D-114F-B6C7-59B96E1CCB80}"/>
                  </a:ext>
                </a:extLst>
              </p:cNvPr>
              <p:cNvSpPr/>
              <p:nvPr/>
            </p:nvSpPr>
            <p:spPr>
              <a:xfrm>
                <a:off x="3110588" y="3501642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5" name="Can 24">
                <a:extLst>
                  <a:ext uri="{FF2B5EF4-FFF2-40B4-BE49-F238E27FC236}">
                    <a16:creationId xmlns:a16="http://schemas.microsoft.com/office/drawing/2014/main" id="{86EC02A7-FD6C-C848-9954-614E7A7FDC57}"/>
                  </a:ext>
                </a:extLst>
              </p:cNvPr>
              <p:cNvSpPr/>
              <p:nvPr/>
            </p:nvSpPr>
            <p:spPr>
              <a:xfrm>
                <a:off x="3603194" y="3501642"/>
                <a:ext cx="343534" cy="510121"/>
              </a:xfrm>
              <a:prstGeom prst="can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</a:gra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6413695-910C-044B-A96D-580F4EAD1ECE}"/>
                </a:ext>
              </a:extLst>
            </p:cNvPr>
            <p:cNvSpPr/>
            <p:nvPr/>
          </p:nvSpPr>
          <p:spPr>
            <a:xfrm>
              <a:off x="2184086" y="2346066"/>
              <a:ext cx="2717044" cy="2175821"/>
            </a:xfrm>
            <a:prstGeom prst="cub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3525E4-C277-9141-8ABB-8927F55B42EC}"/>
              </a:ext>
            </a:extLst>
          </p:cNvPr>
          <p:cNvCxnSpPr/>
          <p:nvPr/>
        </p:nvCxnSpPr>
        <p:spPr>
          <a:xfrm>
            <a:off x="6948729" y="2323367"/>
            <a:ext cx="2977" cy="75602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76DFBD-D7F9-AE40-84EC-B6503EA15A15}"/>
              </a:ext>
            </a:extLst>
          </p:cNvPr>
          <p:cNvCxnSpPr>
            <a:endCxn id="44" idx="0"/>
          </p:cNvCxnSpPr>
          <p:nvPr/>
        </p:nvCxnSpPr>
        <p:spPr>
          <a:xfrm flipV="1">
            <a:off x="6983988" y="2516426"/>
            <a:ext cx="529628" cy="5042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Can 27">
            <a:extLst>
              <a:ext uri="{FF2B5EF4-FFF2-40B4-BE49-F238E27FC236}">
                <a16:creationId xmlns:a16="http://schemas.microsoft.com/office/drawing/2014/main" id="{0DF6362A-8758-604B-A5D3-B0D6012C36A4}"/>
              </a:ext>
            </a:extLst>
          </p:cNvPr>
          <p:cNvSpPr/>
          <p:nvPr/>
        </p:nvSpPr>
        <p:spPr>
          <a:xfrm>
            <a:off x="6860189" y="1953078"/>
            <a:ext cx="177079" cy="624638"/>
          </a:xfrm>
          <a:prstGeom prst="ca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lvetica Neue" charset="0"/>
              <a:cs typeface="Helvetica Neue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1583B6-33B3-A34A-9E5C-F8AC250B35EF}"/>
              </a:ext>
            </a:extLst>
          </p:cNvPr>
          <p:cNvSpPr txBox="1"/>
          <p:nvPr/>
        </p:nvSpPr>
        <p:spPr>
          <a:xfrm rot="16200000">
            <a:off x="6482942" y="1845313"/>
            <a:ext cx="908089" cy="369332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Laser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FC659A12-FC6A-2B46-AC6D-92E024880F7F}"/>
              </a:ext>
            </a:extLst>
          </p:cNvPr>
          <p:cNvCxnSpPr>
            <a:stCxn id="6" idx="4"/>
          </p:cNvCxnSpPr>
          <p:nvPr/>
        </p:nvCxnSpPr>
        <p:spPr>
          <a:xfrm>
            <a:off x="6076693" y="2009551"/>
            <a:ext cx="444527" cy="657008"/>
          </a:xfrm>
          <a:prstGeom prst="bentConnector2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31" name="Can 30">
            <a:extLst>
              <a:ext uri="{FF2B5EF4-FFF2-40B4-BE49-F238E27FC236}">
                <a16:creationId xmlns:a16="http://schemas.microsoft.com/office/drawing/2014/main" id="{D584DBD4-F946-6A43-A417-7C3C0824229F}"/>
              </a:ext>
            </a:extLst>
          </p:cNvPr>
          <p:cNvSpPr/>
          <p:nvPr/>
        </p:nvSpPr>
        <p:spPr>
          <a:xfrm>
            <a:off x="6204398" y="4973562"/>
            <a:ext cx="1268711" cy="1139279"/>
          </a:xfrm>
          <a:prstGeom prst="can">
            <a:avLst/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a typeface="Helvetica Neue" charset="0"/>
                <a:cs typeface="Helvetica Neue" charset="0"/>
              </a:rPr>
              <a:t>Kinetics</a:t>
            </a:r>
          </a:p>
          <a:p>
            <a:pPr algn="ctr"/>
            <a:r>
              <a:rPr lang="en-US" dirty="0">
                <a:ea typeface="Helvetica Neue" charset="0"/>
                <a:cs typeface="Helvetica Neue" charset="0"/>
              </a:rPr>
              <a:t>Database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AAE9CF5-A964-B14A-99D3-B3BD7E389B07}"/>
              </a:ext>
            </a:extLst>
          </p:cNvPr>
          <p:cNvCxnSpPr>
            <a:stCxn id="4" idx="1"/>
            <a:endCxn id="31" idx="4"/>
          </p:cNvCxnSpPr>
          <p:nvPr/>
        </p:nvCxnSpPr>
        <p:spPr>
          <a:xfrm flipH="1">
            <a:off x="7473109" y="5543201"/>
            <a:ext cx="259357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B522933-39C7-FC4C-B93D-6664D2FEB546}"/>
              </a:ext>
            </a:extLst>
          </p:cNvPr>
          <p:cNvCxnSpPr>
            <a:stCxn id="31" idx="2"/>
            <a:endCxn id="8" idx="3"/>
          </p:cNvCxnSpPr>
          <p:nvPr/>
        </p:nvCxnSpPr>
        <p:spPr>
          <a:xfrm flipH="1" flipV="1">
            <a:off x="5917743" y="5543201"/>
            <a:ext cx="286654" cy="1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652DEA4-C17D-0043-9323-6E8F5D4D0688}"/>
              </a:ext>
            </a:extLst>
          </p:cNvPr>
          <p:cNvSpPr txBox="1"/>
          <p:nvPr/>
        </p:nvSpPr>
        <p:spPr>
          <a:xfrm>
            <a:off x="9888819" y="1469467"/>
            <a:ext cx="17531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i="1" dirty="0">
                <a:ea typeface="Helvetica Neue" charset="0"/>
                <a:cs typeface="Helvetica Neue" charset="0"/>
              </a:rPr>
              <a:t>In-situ</a:t>
            </a:r>
            <a:r>
              <a:rPr lang="en-US" dirty="0">
                <a:ea typeface="Helvetica Neue" charset="0"/>
                <a:cs typeface="Helvetica Neue" charset="0"/>
              </a:rPr>
              <a:t> </a:t>
            </a:r>
          </a:p>
          <a:p>
            <a:pPr algn="r">
              <a:lnSpc>
                <a:spcPct val="80000"/>
              </a:lnSpc>
            </a:pPr>
            <a:r>
              <a:rPr lang="en-US" dirty="0">
                <a:ea typeface="Helvetica Neue" charset="0"/>
                <a:cs typeface="Helvetica Neue" charset="0"/>
              </a:rPr>
              <a:t>Raman spectra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3ED0EB-C9CD-014E-B578-0D87916CCC01}"/>
              </a:ext>
            </a:extLst>
          </p:cNvPr>
          <p:cNvSpPr txBox="1"/>
          <p:nvPr/>
        </p:nvSpPr>
        <p:spPr>
          <a:xfrm>
            <a:off x="7753261" y="4421250"/>
            <a:ext cx="190868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>
                <a:ea typeface="Helvetica Neue" charset="0"/>
                <a:cs typeface="Helvetica Neue" charset="0"/>
              </a:rPr>
              <a:t>Growth curve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149E5E-2894-664F-BA1D-AC16C5ED5A1E}"/>
              </a:ext>
            </a:extLst>
          </p:cNvPr>
          <p:cNvSpPr/>
          <p:nvPr/>
        </p:nvSpPr>
        <p:spPr>
          <a:xfrm>
            <a:off x="10440500" y="2308571"/>
            <a:ext cx="150400" cy="1270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lvetica Neue" charset="0"/>
              <a:cs typeface="Helvetica Neue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402B6F-F301-0B4E-8FCF-9A1D4C44C1C3}"/>
              </a:ext>
            </a:extLst>
          </p:cNvPr>
          <p:cNvGrpSpPr/>
          <p:nvPr/>
        </p:nvGrpSpPr>
        <p:grpSpPr>
          <a:xfrm>
            <a:off x="9926201" y="2004997"/>
            <a:ext cx="1678432" cy="3940010"/>
            <a:chOff x="6619911" y="1709367"/>
            <a:chExt cx="1434772" cy="3368034"/>
          </a:xfrm>
        </p:grpSpPr>
        <p:pic>
          <p:nvPicPr>
            <p:cNvPr id="38" name="Picture 37" descr="cnt_maruyama.jpg">
              <a:extLst>
                <a:ext uri="{FF2B5EF4-FFF2-40B4-BE49-F238E27FC236}">
                  <a16:creationId xmlns:a16="http://schemas.microsoft.com/office/drawing/2014/main" id="{D00799A6-3BA9-BA43-BE32-1AC000092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9911" y="1709367"/>
              <a:ext cx="1434772" cy="336803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BF932B-A625-C740-99BC-FB07FFD1B9F3}"/>
                </a:ext>
              </a:extLst>
            </p:cNvPr>
            <p:cNvSpPr/>
            <p:nvPr/>
          </p:nvSpPr>
          <p:spPr>
            <a:xfrm>
              <a:off x="7531385" y="1837614"/>
              <a:ext cx="354346" cy="2815358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FE88C78-81B9-7244-B3D0-A66BE4DE1DCB}"/>
              </a:ext>
            </a:extLst>
          </p:cNvPr>
          <p:cNvSpPr txBox="1"/>
          <p:nvPr/>
        </p:nvSpPr>
        <p:spPr>
          <a:xfrm>
            <a:off x="2833958" y="3981804"/>
            <a:ext cx="127393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>
                <a:ea typeface="Helvetica Neue" charset="0"/>
                <a:cs typeface="Helvetica Neue" charset="0"/>
              </a:rPr>
              <a:t>Next </a:t>
            </a:r>
          </a:p>
          <a:p>
            <a:pPr algn="r">
              <a:lnSpc>
                <a:spcPct val="80000"/>
              </a:lnSpc>
            </a:pPr>
            <a:r>
              <a:rPr lang="en-US" dirty="0">
                <a:ea typeface="Helvetica Neue" charset="0"/>
                <a:cs typeface="Helvetica Neue" charset="0"/>
              </a:rPr>
              <a:t>experiment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FF29316-876A-C246-AE20-C219483DE3C7}"/>
              </a:ext>
            </a:extLst>
          </p:cNvPr>
          <p:cNvSpPr/>
          <p:nvPr/>
        </p:nvSpPr>
        <p:spPr>
          <a:xfrm>
            <a:off x="3299045" y="2634599"/>
            <a:ext cx="1617705" cy="4772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a typeface="Helvetica Neue" charset="0"/>
                <a:cs typeface="Helvetica Neue" charset="0"/>
              </a:rPr>
              <a:t>Controller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A2519719-0CBD-424F-BE7C-6AC50FB472A0}"/>
              </a:ext>
            </a:extLst>
          </p:cNvPr>
          <p:cNvCxnSpPr>
            <a:stCxn id="41" idx="0"/>
            <a:endCxn id="29" idx="3"/>
          </p:cNvCxnSpPr>
          <p:nvPr/>
        </p:nvCxnSpPr>
        <p:spPr>
          <a:xfrm rot="5400000" flipH="1" flipV="1">
            <a:off x="4993111" y="690724"/>
            <a:ext cx="1058663" cy="2829089"/>
          </a:xfrm>
          <a:prstGeom prst="bentConnector3">
            <a:avLst>
              <a:gd name="adj1" fmla="val 129666"/>
            </a:avLst>
          </a:prstGeom>
          <a:ln w="28575">
            <a:solidFill>
              <a:schemeClr val="accent6"/>
            </a:solidFill>
            <a:tailEnd type="arrow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014641-A2AE-5F4A-986B-556199C1AD44}"/>
              </a:ext>
            </a:extLst>
          </p:cNvPr>
          <p:cNvCxnSpPr>
            <a:endCxn id="6" idx="1"/>
          </p:cNvCxnSpPr>
          <p:nvPr/>
        </p:nvCxnSpPr>
        <p:spPr>
          <a:xfrm>
            <a:off x="5489254" y="1246085"/>
            <a:ext cx="0" cy="284514"/>
          </a:xfrm>
          <a:prstGeom prst="straightConnector1">
            <a:avLst/>
          </a:prstGeom>
          <a:ln w="28575" cmpd="sng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Diagonal Stripe 43">
            <a:extLst>
              <a:ext uri="{FF2B5EF4-FFF2-40B4-BE49-F238E27FC236}">
                <a16:creationId xmlns:a16="http://schemas.microsoft.com/office/drawing/2014/main" id="{688D357D-8A70-FC4E-A147-9671D55DE48D}"/>
              </a:ext>
            </a:extLst>
          </p:cNvPr>
          <p:cNvSpPr/>
          <p:nvPr/>
        </p:nvSpPr>
        <p:spPr>
          <a:xfrm rot="5400000">
            <a:off x="7390033" y="2392842"/>
            <a:ext cx="247168" cy="247168"/>
          </a:xfrm>
          <a:prstGeom prst="diagStri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a typeface="Helvetica Neue" charset="0"/>
              <a:cs typeface="Helvetica Neue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A24B607-BA3A-FE40-835E-FBB4D3CC1ECB}"/>
              </a:ext>
            </a:extLst>
          </p:cNvPr>
          <p:cNvCxnSpPr>
            <a:stCxn id="10" idx="0"/>
          </p:cNvCxnSpPr>
          <p:nvPr/>
        </p:nvCxnSpPr>
        <p:spPr>
          <a:xfrm flipV="1">
            <a:off x="6390700" y="3521131"/>
            <a:ext cx="6450" cy="525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E24FF81-A89F-4A41-916C-AFE4F0BC9548}"/>
              </a:ext>
            </a:extLst>
          </p:cNvPr>
          <p:cNvSpPr/>
          <p:nvPr/>
        </p:nvSpPr>
        <p:spPr>
          <a:xfrm>
            <a:off x="6934668" y="2944483"/>
            <a:ext cx="34289" cy="122907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lvetica Neue" charset="0"/>
              <a:cs typeface="Helvetica Neue" charset="0"/>
            </a:endParaRPr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280E18C8-94FD-8F4C-8C84-F70F4907E494}"/>
              </a:ext>
            </a:extLst>
          </p:cNvPr>
          <p:cNvSpPr/>
          <p:nvPr/>
        </p:nvSpPr>
        <p:spPr>
          <a:xfrm rot="6786882">
            <a:off x="6892038" y="3039295"/>
            <a:ext cx="119063" cy="119062"/>
          </a:xfrm>
          <a:prstGeom prst="chord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lvetica Neue" charset="0"/>
              <a:cs typeface="Helvetica Neue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4FD684-A4E3-1C4B-9EA0-250B48757963}"/>
              </a:ext>
            </a:extLst>
          </p:cNvPr>
          <p:cNvSpPr txBox="1"/>
          <p:nvPr/>
        </p:nvSpPr>
        <p:spPr>
          <a:xfrm>
            <a:off x="8020715" y="3636336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Helvetica Neue" charset="0"/>
                <a:cs typeface="Helvetica Neue" charset="0"/>
              </a:rPr>
              <a:t>Catalyst NP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09CF78-C70C-524B-AD90-D6F40F8A2784}"/>
              </a:ext>
            </a:extLst>
          </p:cNvPr>
          <p:cNvCxnSpPr>
            <a:stCxn id="48" idx="1"/>
            <a:endCxn id="47" idx="1"/>
          </p:cNvCxnSpPr>
          <p:nvPr/>
        </p:nvCxnSpPr>
        <p:spPr>
          <a:xfrm flipH="1" flipV="1">
            <a:off x="7006322" y="3122196"/>
            <a:ext cx="1014393" cy="698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462409F-1117-AA4C-B92D-88C86ADF1FAD}"/>
              </a:ext>
            </a:extLst>
          </p:cNvPr>
          <p:cNvSpPr txBox="1"/>
          <p:nvPr/>
        </p:nvSpPr>
        <p:spPr>
          <a:xfrm>
            <a:off x="8166603" y="2750339"/>
            <a:ext cx="123487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ea typeface="Helvetica Neue" charset="0"/>
                <a:cs typeface="Helvetica Neue" charset="0"/>
              </a:rPr>
              <a:t>Carbon Nanotube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EEFFA69-66F5-0342-A004-00F159E8D852}"/>
              </a:ext>
            </a:extLst>
          </p:cNvPr>
          <p:cNvCxnSpPr>
            <a:stCxn id="50" idx="1"/>
            <a:endCxn id="46" idx="1"/>
          </p:cNvCxnSpPr>
          <p:nvPr/>
        </p:nvCxnSpPr>
        <p:spPr>
          <a:xfrm flipH="1" flipV="1">
            <a:off x="6934668" y="3005936"/>
            <a:ext cx="1231935" cy="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2CF4E7-D81B-6E4C-BAE7-E3C35D8DCF25}"/>
              </a:ext>
            </a:extLst>
          </p:cNvPr>
          <p:cNvSpPr txBox="1"/>
          <p:nvPr/>
        </p:nvSpPr>
        <p:spPr>
          <a:xfrm>
            <a:off x="2731290" y="1548063"/>
            <a:ext cx="122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ea typeface="Helvetica Neue" charset="0"/>
                <a:cs typeface="Helvetica Neue" charset="0"/>
              </a:rPr>
              <a:t>Synthesis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95936C-0067-1B49-BA3E-9A2510F2838F}"/>
              </a:ext>
            </a:extLst>
          </p:cNvPr>
          <p:cNvSpPr txBox="1"/>
          <p:nvPr/>
        </p:nvSpPr>
        <p:spPr>
          <a:xfrm>
            <a:off x="8166603" y="1429654"/>
            <a:ext cx="195643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ea typeface="Helvetica Neue" charset="0"/>
                <a:cs typeface="Helvetica Neue" charset="0"/>
              </a:rPr>
              <a:t>Characterization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10BF03-FBC8-A445-8FF9-E1B4064B5C20}"/>
              </a:ext>
            </a:extLst>
          </p:cNvPr>
          <p:cNvSpPr txBox="1"/>
          <p:nvPr/>
        </p:nvSpPr>
        <p:spPr>
          <a:xfrm>
            <a:off x="3176891" y="6213103"/>
            <a:ext cx="112883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a typeface="Helvetica Neue" charset="0"/>
                <a:cs typeface="Helvetica Neue" charset="0"/>
              </a:rPr>
              <a:t>Planning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63777F1-6CC7-C145-8EB9-8B409F6729C3}"/>
              </a:ext>
            </a:extLst>
          </p:cNvPr>
          <p:cNvSpPr/>
          <p:nvPr/>
        </p:nvSpPr>
        <p:spPr>
          <a:xfrm>
            <a:off x="6891803" y="6492706"/>
            <a:ext cx="4935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latin typeface="Helvetica Neue" charset="0"/>
                <a:ea typeface="Helvetica Neue" charset="0"/>
                <a:cs typeface="Helvetica Neue" charset="0"/>
              </a:rPr>
              <a:t>P. </a:t>
            </a:r>
            <a:r>
              <a:rPr lang="en-US" sz="1200" i="1" dirty="0" err="1">
                <a:latin typeface="Helvetica Neue" charset="0"/>
                <a:ea typeface="Helvetica Neue" charset="0"/>
                <a:cs typeface="Helvetica Neue" charset="0"/>
              </a:rPr>
              <a:t>Nikolaev</a:t>
            </a:r>
            <a:r>
              <a:rPr lang="en-US" sz="1200" i="1" dirty="0">
                <a:latin typeface="Helvetica Neue" charset="0"/>
                <a:ea typeface="Helvetica Neue" charset="0"/>
                <a:cs typeface="Helvetica Neue" charset="0"/>
              </a:rPr>
              <a:t>, B. </a:t>
            </a:r>
            <a:r>
              <a:rPr lang="en-US" sz="1200" b="1" i="1" dirty="0">
                <a:latin typeface="Helvetica Neue" charset="0"/>
                <a:ea typeface="Helvetica Neue" charset="0"/>
                <a:cs typeface="Helvetica Neue" charset="0"/>
              </a:rPr>
              <a:t>Maruyama</a:t>
            </a:r>
            <a:r>
              <a:rPr lang="en-US" sz="1200" i="1" dirty="0">
                <a:latin typeface="Helvetica Neue" charset="0"/>
                <a:ea typeface="Helvetica Neue" charset="0"/>
                <a:cs typeface="Helvetica Neue" charset="0"/>
              </a:rPr>
              <a:t>, et al., </a:t>
            </a:r>
            <a:r>
              <a:rPr lang="en-US" sz="1200" i="1" dirty="0" err="1">
                <a:latin typeface="Helvetica Neue" charset="0"/>
                <a:ea typeface="Helvetica Neue" charset="0"/>
                <a:cs typeface="Helvetica Neue" charset="0"/>
              </a:rPr>
              <a:t>npj</a:t>
            </a:r>
            <a:r>
              <a:rPr lang="en-US" sz="1200" i="1" dirty="0">
                <a:latin typeface="Helvetica Neue" charset="0"/>
                <a:ea typeface="Helvetica Neue" charset="0"/>
                <a:cs typeface="Helvetica Neue" charset="0"/>
              </a:rPr>
              <a:t> Comp. Mat. (2016)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CCB7D1A-F112-0547-AB2B-03B76390FEDC}"/>
              </a:ext>
            </a:extLst>
          </p:cNvPr>
          <p:cNvCxnSpPr>
            <a:stCxn id="11" idx="3"/>
          </p:cNvCxnSpPr>
          <p:nvPr/>
        </p:nvCxnSpPr>
        <p:spPr>
          <a:xfrm>
            <a:off x="9585483" y="2390913"/>
            <a:ext cx="427509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03A5791-FC56-F44E-BC47-1FE570634A48}"/>
              </a:ext>
            </a:extLst>
          </p:cNvPr>
          <p:cNvCxnSpPr/>
          <p:nvPr/>
        </p:nvCxnSpPr>
        <p:spPr>
          <a:xfrm flipH="1">
            <a:off x="9641171" y="5205465"/>
            <a:ext cx="416043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04C2F371-3ECE-8F44-995C-D27F320D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ARES: AFRL’s robot scientist that autonomously grows carbon nanotubes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7227DF0-16B1-B74F-A87C-16EDBBCC2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07" y="3404166"/>
            <a:ext cx="2211977" cy="71274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5D13C32-164C-CF4C-9FD8-B808CD90B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" t="-333" r="-824" b="1333"/>
          <a:stretch/>
        </p:blipFill>
        <p:spPr>
          <a:xfrm>
            <a:off x="679719" y="4294620"/>
            <a:ext cx="1357884" cy="13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16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MS Lab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2482"/>
      </a:accent1>
      <a:accent2>
        <a:srgbClr val="F65C71"/>
      </a:accent2>
      <a:accent3>
        <a:srgbClr val="553C67"/>
      </a:accent3>
      <a:accent4>
        <a:srgbClr val="0071BE"/>
      </a:accent4>
      <a:accent5>
        <a:srgbClr val="4E8F00"/>
      </a:accent5>
      <a:accent6>
        <a:srgbClr val="DA5319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SMS Lab Template" id="{8F8D5C2E-02D3-1E42-A166-DCFC9202009C}" vid="{70CC198D-279B-4E4E-974D-226345AF213A}"/>
    </a:ext>
  </a:extLst>
</a:theme>
</file>

<file path=ppt/theme/theme2.xml><?xml version="1.0" encoding="utf-8"?>
<a:theme xmlns:a="http://schemas.openxmlformats.org/drawingml/2006/main" name="1_Office Theme">
  <a:themeElements>
    <a:clrScheme name="CSMS Lab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2482"/>
      </a:accent1>
      <a:accent2>
        <a:srgbClr val="F65C71"/>
      </a:accent2>
      <a:accent3>
        <a:srgbClr val="553C67"/>
      </a:accent3>
      <a:accent4>
        <a:srgbClr val="0071BE"/>
      </a:accent4>
      <a:accent5>
        <a:srgbClr val="4E8F00"/>
      </a:accent5>
      <a:accent6>
        <a:srgbClr val="DA5319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MS Lab Template" id="{8F8D5C2E-02D3-1E42-A166-DCFC9202009C}" vid="{DDFF02D5-78AB-8A43-9165-1AE1E2AF3B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1498</Words>
  <Application>Microsoft Office PowerPoint</Application>
  <PresentationFormat>Widescreen</PresentationFormat>
  <Paragraphs>338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Cambria Math</vt:lpstr>
      <vt:lpstr>Franklin Gothic Book</vt:lpstr>
      <vt:lpstr>Franklin Gothic Medium</vt:lpstr>
      <vt:lpstr>Helvetica Neue</vt:lpstr>
      <vt:lpstr>Times</vt:lpstr>
      <vt:lpstr>Wingdings</vt:lpstr>
      <vt:lpstr>Office Theme</vt:lpstr>
      <vt:lpstr>1_Office Theme</vt:lpstr>
      <vt:lpstr>Decision-Making Modalities in Automated and Autonomous Experimental Science</vt:lpstr>
      <vt:lpstr>Sequential Bayesian Experimental Design and Optimization</vt:lpstr>
      <vt:lpstr>Decisions are made in a closed-loop fashion using beliefs and policies.</vt:lpstr>
      <vt:lpstr>Common choices of belief models and decision policies</vt:lpstr>
      <vt:lpstr>In practice, other types of decision-making and modeling are important</vt:lpstr>
      <vt:lpstr>Multi-stage decision making for optimizing optoelectronics</vt:lpstr>
      <vt:lpstr>Asynchronous decision making for simultaneous autonomous experiments</vt:lpstr>
      <vt:lpstr>Using physics-based models instead of Gaussian Processes</vt:lpstr>
      <vt:lpstr>ARES: AFRL’s robot scientist that autonomously grows carbon nanotubes</vt:lpstr>
      <vt:lpstr>ARES Objective: grow high selectivity, high yield CNTs</vt:lpstr>
      <vt:lpstr>In ARES: we use local parametric models for beliefs</vt:lpstr>
      <vt:lpstr>We’ve ran an initial set of Sequential BED experiments using the KG policy </vt:lpstr>
      <vt:lpstr>Problem specific structure should inform modeling and decision making</vt:lpstr>
      <vt:lpstr>Acknowledgements</vt:lpstr>
      <vt:lpstr>PowerPoint Presentation</vt:lpstr>
      <vt:lpstr>Global and feature learning</vt:lpstr>
      <vt:lpstr>Truth generation</vt:lpstr>
      <vt:lpstr>From truth samples, we calculate sample mean and covariance.</vt:lpstr>
      <vt:lpstr>PowerPoint Presentation</vt:lpstr>
      <vt:lpstr>Notation</vt:lpstr>
      <vt:lpstr>Reward function</vt:lpstr>
      <vt:lpstr>Priors</vt:lpstr>
      <vt:lpstr>Error model</vt:lpstr>
      <vt:lpstr>Simulation results</vt:lpstr>
      <vt:lpstr>Simulation results</vt:lpstr>
      <vt:lpstr>Simulation results</vt:lpstr>
      <vt:lpstr>Simulation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 Reyes</dc:creator>
  <cp:lastModifiedBy>Peragine, Lauri</cp:lastModifiedBy>
  <cp:revision>69</cp:revision>
  <cp:lastPrinted>2018-08-07T15:33:22Z</cp:lastPrinted>
  <dcterms:created xsi:type="dcterms:W3CDTF">2018-08-06T02:00:21Z</dcterms:created>
  <dcterms:modified xsi:type="dcterms:W3CDTF">2018-08-07T17:04:58Z</dcterms:modified>
</cp:coreProperties>
</file>