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3.jpg" ContentType="image/pn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58" r:id="rId3"/>
    <p:sldId id="388" r:id="rId4"/>
    <p:sldId id="398" r:id="rId5"/>
    <p:sldId id="395" r:id="rId6"/>
    <p:sldId id="397" r:id="rId7"/>
    <p:sldId id="402" r:id="rId8"/>
    <p:sldId id="400" r:id="rId9"/>
    <p:sldId id="375" r:id="rId10"/>
    <p:sldId id="438" r:id="rId11"/>
    <p:sldId id="494" r:id="rId12"/>
    <p:sldId id="405" r:id="rId13"/>
    <p:sldId id="477" r:id="rId14"/>
    <p:sldId id="413" r:id="rId15"/>
    <p:sldId id="414" r:id="rId16"/>
    <p:sldId id="415" r:id="rId17"/>
    <p:sldId id="417" r:id="rId18"/>
    <p:sldId id="479" r:id="rId19"/>
    <p:sldId id="305" r:id="rId20"/>
    <p:sldId id="433" r:id="rId21"/>
    <p:sldId id="387" r:id="rId22"/>
    <p:sldId id="452" r:id="rId23"/>
    <p:sldId id="356" r:id="rId24"/>
    <p:sldId id="478" r:id="rId25"/>
    <p:sldId id="455" r:id="rId26"/>
    <p:sldId id="466" r:id="rId27"/>
    <p:sldId id="423" r:id="rId28"/>
    <p:sldId id="486" r:id="rId29"/>
    <p:sldId id="481" r:id="rId30"/>
    <p:sldId id="487" r:id="rId31"/>
    <p:sldId id="488" r:id="rId32"/>
    <p:sldId id="489" r:id="rId33"/>
    <p:sldId id="490" r:id="rId34"/>
    <p:sldId id="496" r:id="rId35"/>
    <p:sldId id="493" r:id="rId36"/>
    <p:sldId id="472" r:id="rId37"/>
    <p:sldId id="500" r:id="rId38"/>
    <p:sldId id="498" r:id="rId39"/>
    <p:sldId id="49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40FF"/>
    <a:srgbClr val="81FF09"/>
    <a:srgbClr val="E6BA0E"/>
    <a:srgbClr val="E6CB0F"/>
    <a:srgbClr val="009193"/>
    <a:srgbClr val="A9BDE5"/>
    <a:srgbClr val="BBD0E5"/>
    <a:srgbClr val="BAD2E5"/>
    <a:srgbClr val="BCC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9"/>
    <p:restoredTop sz="83876" autoAdjust="0"/>
  </p:normalViewPr>
  <p:slideViewPr>
    <p:cSldViewPr snapToGrid="0" snapToObjects="1">
      <p:cViewPr varScale="1">
        <p:scale>
          <a:sx n="64" d="100"/>
          <a:sy n="64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7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D0BA2-1550-8B41-88CB-0CA8B76B302D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7CF0A-2ADE-BE4E-B1D2-3C38C52D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49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BD2BA-CAE8-A946-A779-DFC073AD1EC2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533A8-3FC1-854A-850D-6E7133887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6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Mention manual from NIST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The bulk of the work involved was the construction of a grammar and a lexicon, which required the development of an ontology for the signal transduction domain</a:t>
            </a:r>
            <a:endParaRPr lang="en-US" dirty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Nowadays most software use a combination of rule-based and machine learning to extract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92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lots of polymer properties.</a:t>
            </a:r>
            <a:r>
              <a:rPr lang="en-US" baseline="0" dirty="0"/>
              <a:t> We have picked a difficult one (in terms of how its represented as we’ll come to later) </a:t>
            </a:r>
          </a:p>
          <a:p>
            <a:r>
              <a:rPr lang="en-US" dirty="0"/>
              <a:t>Flory Huggins parameter</a:t>
            </a:r>
            <a:r>
              <a:rPr lang="en-US" baseline="0" dirty="0"/>
              <a:t> - </a:t>
            </a:r>
            <a:r>
              <a:rPr lang="en-US" dirty="0"/>
              <a:t>describes how two polymers mix or don’t mix</a:t>
            </a:r>
            <a:r>
              <a:rPr lang="is-IS" dirty="0"/>
              <a:t>…. Depending on the volume fraction and the temperature, they separate into two phase of blend</a:t>
            </a:r>
            <a:r>
              <a:rPr lang="is-IS" baseline="0" dirty="0"/>
              <a:t> into 1.</a:t>
            </a:r>
          </a:p>
          <a:p>
            <a:endParaRPr lang="is-IS" baseline="0" dirty="0"/>
          </a:p>
          <a:p>
            <a:r>
              <a:rPr lang="is-IS" baseline="0" dirty="0"/>
              <a:t>Understanding how these ridges evolve is controlled by the chi parameter</a:t>
            </a:r>
          </a:p>
          <a:p>
            <a:endParaRPr lang="is-IS" baseline="0" dirty="0"/>
          </a:p>
          <a:p>
            <a:r>
              <a:rPr lang="en-US" dirty="0"/>
              <a:t>https://</a:t>
            </a:r>
            <a:r>
              <a:rPr lang="en-US" dirty="0" err="1"/>
              <a:t>ime.uchicago.edu</a:t>
            </a:r>
            <a:r>
              <a:rPr lang="en-US" dirty="0"/>
              <a:t>/features/</a:t>
            </a:r>
            <a:r>
              <a:rPr lang="en-US" dirty="0" err="1"/>
              <a:t>the_promise_of_dsa_technology_for_nanoscale_manufacturing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38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Flory-Huggins (</a:t>
            </a:r>
            <a:r>
              <a:rPr lang="en-US" dirty="0" err="1"/>
              <a:t>χ</a:t>
            </a:r>
            <a:r>
              <a:rPr lang="en-US" dirty="0"/>
              <a:t>) parameter is particularly challenging to extract</a:t>
            </a:r>
          </a:p>
          <a:p>
            <a:r>
              <a:rPr lang="en-US" dirty="0"/>
              <a:t>Not only it is found in text, equations, tables and figures but</a:t>
            </a:r>
            <a:r>
              <a:rPr lang="en-US" baseline="0" dirty="0"/>
              <a:t> also </a:t>
            </a:r>
            <a:r>
              <a:rPr lang="en-US" dirty="0"/>
              <a:t>Identifying and storing the Flory-Huggins parameter requires extracting corresponding polymers, solvents, molecular masses, temperatures, methods, and errors</a:t>
            </a:r>
          </a:p>
          <a:p>
            <a:r>
              <a:rPr lang="el-GR" dirty="0"/>
              <a:t>Χ</a:t>
            </a:r>
            <a:r>
              <a:rPr lang="en-US" dirty="0"/>
              <a:t> is published under several different temperature-dependent forms (number, equations,</a:t>
            </a:r>
            <a:r>
              <a:rPr lang="en-US" baseline="0" dirty="0"/>
              <a:t> graph</a:t>
            </a:r>
            <a:r>
              <a:rPr lang="en-US" dirty="0"/>
              <a:t>)</a:t>
            </a:r>
          </a:p>
          <a:p>
            <a:r>
              <a:rPr lang="en-US" dirty="0"/>
              <a:t>Little consensus regarding the values partly due to the inherent deficiencies within the FH theory (also dependent on concentration</a:t>
            </a:r>
            <a:r>
              <a:rPr lang="en-US" baseline="0" dirty="0"/>
              <a:t> – effective chi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Flory-Huggins theory is deficient</a:t>
            </a:r>
          </a:p>
          <a:p>
            <a:r>
              <a:rPr lang="en-US" dirty="0"/>
              <a:t>The Flory-Huggins parameter (𝛘)  is particularly complex. E.g.,</a:t>
            </a:r>
          </a:p>
          <a:p>
            <a:pPr lvl="1"/>
            <a:r>
              <a:rPr lang="en-US" dirty="0"/>
              <a:t>Different formats</a:t>
            </a:r>
          </a:p>
          <a:p>
            <a:pPr lvl="1"/>
            <a:r>
              <a:rPr lang="en-US" dirty="0"/>
              <a:t>Different forms “</a:t>
            </a:r>
            <a:r>
              <a:rPr lang="en-US" i="1" dirty="0"/>
              <a:t>types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Measured vs cited</a:t>
            </a:r>
          </a:p>
          <a:p>
            <a:pPr lvl="1"/>
            <a:r>
              <a:rPr lang="en-US" dirty="0"/>
              <a:t>Polymer-Polymer or Polymer-Solvent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Only meaningful with its corresponding information </a:t>
            </a:r>
            <a:r>
              <a:rPr lang="en-US" dirty="0"/>
              <a:t>(e.g., compounds, temperature, mol. Masses, etc.)</a:t>
            </a:r>
          </a:p>
          <a:p>
            <a:pPr lvl="1"/>
            <a:endParaRPr lang="en-US" dirty="0"/>
          </a:p>
          <a:p>
            <a:r>
              <a:rPr lang="en-US" dirty="0"/>
              <a:t>Explain</a:t>
            </a:r>
            <a:r>
              <a:rPr lang="en-US" baseline="0" dirty="0"/>
              <a:t> deficient = theory says it depends only on temperature but really it also depends on composition of the blend</a:t>
            </a:r>
          </a:p>
          <a:p>
            <a:r>
              <a:rPr lang="en-US" baseline="0" dirty="0"/>
              <a:t>Not necessarily unique to chi and illustrates the difficulty of extracting a scientific entity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2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decided to involve people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Extraction is done using Flory-Huggins keyword</a:t>
            </a:r>
          </a:p>
          <a:p>
            <a:r>
              <a:rPr lang="en-US" dirty="0"/>
              <a:t>Crawls Journals (Macromolecules) for the past </a:t>
            </a:r>
            <a:r>
              <a:rPr lang="en-US" i="1" dirty="0"/>
              <a:t>X (5)</a:t>
            </a:r>
            <a:r>
              <a:rPr lang="en-US" dirty="0"/>
              <a:t> years using “Flory-Huggins” as keyword</a:t>
            </a:r>
          </a:p>
          <a:p>
            <a:r>
              <a:rPr lang="en-US" dirty="0"/>
              <a:t>Downloads full-text HTML</a:t>
            </a:r>
          </a:p>
          <a:p>
            <a:r>
              <a:rPr lang="en-US" dirty="0"/>
              <a:t>Web IE: </a:t>
            </a:r>
          </a:p>
          <a:p>
            <a:r>
              <a:rPr lang="en-US" dirty="0"/>
              <a:t>	Metadata (e.g., title, authors, date)</a:t>
            </a:r>
          </a:p>
          <a:p>
            <a:r>
              <a:rPr lang="en-US" dirty="0"/>
              <a:t>	Figures, equations (as figures) and tables</a:t>
            </a:r>
          </a:p>
          <a:p>
            <a:r>
              <a:rPr lang="en-US" dirty="0"/>
              <a:t>Registers publications and all extracted items in a MySQL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33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48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47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Gum: At body temperature the gum is soft and pliable, which is characteristic of an amorphous solid in the rubbery state. If you put a cold drink in your mouth or hold an ice cube on the gum, it becomes hard and rigid. The glass transition temperature of the gum is somewhere between 0</a:t>
            </a:r>
            <a:r>
              <a:rPr lang="en-US" baseline="30000" dirty="0"/>
              <a:t>o</a:t>
            </a:r>
            <a:r>
              <a:rPr lang="en-US" dirty="0"/>
              <a:t>C and 37</a:t>
            </a:r>
            <a:r>
              <a:rPr lang="en-US" baseline="30000" dirty="0"/>
              <a:t>o</a:t>
            </a:r>
            <a:r>
              <a:rPr lang="en-US" dirty="0"/>
              <a:t>C.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Tg</a:t>
            </a:r>
            <a:r>
              <a:rPr lang="en-US" dirty="0"/>
              <a:t> is fast and reversible it is not the melting point. If someone asks read:</a:t>
            </a:r>
            <a:r>
              <a:rPr lang="en-US" baseline="0" dirty="0"/>
              <a:t> </a:t>
            </a:r>
          </a:p>
          <a:p>
            <a:r>
              <a:rPr lang="en-US" b="1" dirty="0"/>
              <a:t>Glass Transition</a:t>
            </a:r>
            <a:endParaRPr lang="en-US" dirty="0"/>
          </a:p>
          <a:p>
            <a:r>
              <a:rPr lang="en-US" dirty="0"/>
              <a:t>Property of the amorphous region</a:t>
            </a:r>
          </a:p>
          <a:p>
            <a:r>
              <a:rPr lang="en-US" dirty="0"/>
              <a:t>Below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: Disordered amorphous solid with immobile molecules</a:t>
            </a:r>
          </a:p>
          <a:p>
            <a:r>
              <a:rPr lang="en-US" dirty="0"/>
              <a:t>Above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: Disordered amorphous solid in which portions of molecules can wiggle around</a:t>
            </a:r>
          </a:p>
          <a:p>
            <a:r>
              <a:rPr lang="en-US" dirty="0"/>
              <a:t>A second order transition (see below)</a:t>
            </a:r>
          </a:p>
          <a:p>
            <a:r>
              <a:rPr lang="en-US" dirty="0"/>
              <a:t>  </a:t>
            </a:r>
            <a:r>
              <a:rPr lang="en-US" b="1" dirty="0"/>
              <a:t>Melting</a:t>
            </a:r>
            <a:endParaRPr lang="en-US" dirty="0"/>
          </a:p>
          <a:p>
            <a:r>
              <a:rPr lang="en-US" dirty="0"/>
              <a:t>Property of the crystalline region</a:t>
            </a:r>
          </a:p>
          <a:p>
            <a:r>
              <a:rPr lang="en-US" dirty="0"/>
              <a:t>Below T</a:t>
            </a:r>
            <a:r>
              <a:rPr lang="en-US" baseline="-25000" dirty="0"/>
              <a:t>m</a:t>
            </a:r>
            <a:r>
              <a:rPr lang="en-US" dirty="0"/>
              <a:t>: Ordered crystalline solid</a:t>
            </a:r>
          </a:p>
          <a:p>
            <a:r>
              <a:rPr lang="en-US" dirty="0"/>
              <a:t>Above T</a:t>
            </a:r>
            <a:r>
              <a:rPr lang="en-US" baseline="-25000" dirty="0"/>
              <a:t>m</a:t>
            </a:r>
            <a:r>
              <a:rPr lang="en-US" dirty="0"/>
              <a:t>: Disordered melt</a:t>
            </a:r>
          </a:p>
          <a:p>
            <a:r>
              <a:rPr lang="en-US" dirty="0"/>
              <a:t>A first-order transition (see below)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84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were focusing</a:t>
            </a:r>
            <a:r>
              <a:rPr lang="en-US" baseline="0" dirty="0"/>
              <a:t> </a:t>
            </a:r>
            <a:r>
              <a:rPr lang="en-US" dirty="0"/>
              <a:t>more crowdsourcing now we want to be more hybrid </a:t>
            </a:r>
          </a:p>
          <a:p>
            <a:endParaRPr lang="en-US" baseline="0" dirty="0"/>
          </a:p>
          <a:p>
            <a:r>
              <a:rPr lang="en-US" baseline="0" dirty="0"/>
              <a:t>One side addresses scale and structure, the other side addresses free form, subtleties and ambiguity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Possibly mention synthesis papers where</a:t>
            </a:r>
            <a:r>
              <a:rPr lang="en-US" baseline="0" dirty="0"/>
              <a:t> the polymer name does not appear at all, when authors are more interested in the chemical reaction instead.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3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5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Trained</a:t>
            </a:r>
            <a:r>
              <a:rPr lang="en-US" baseline="0" dirty="0"/>
              <a:t> mostly on biomedical newspapers and articles supplemented with chemistry articles </a:t>
            </a:r>
            <a:r>
              <a:rPr lang="mr-IN" baseline="0" dirty="0"/>
              <a:t>–</a:t>
            </a:r>
            <a:r>
              <a:rPr lang="en-US" baseline="0" dirty="0"/>
              <a:t> not geared towards polymers</a:t>
            </a:r>
          </a:p>
          <a:p>
            <a:endParaRPr lang="en-US" baseline="0" dirty="0"/>
          </a:p>
          <a:p>
            <a:r>
              <a:rPr lang="en-US" dirty="0"/>
              <a:t>Added rules for </a:t>
            </a:r>
            <a:r>
              <a:rPr lang="en-US" b="1" dirty="0" err="1">
                <a:solidFill>
                  <a:srgbClr val="C00000"/>
                </a:solidFill>
              </a:rPr>
              <a:t>T</a:t>
            </a:r>
            <a:r>
              <a:rPr lang="en-US" b="1" baseline="-25000" dirty="0" err="1">
                <a:solidFill>
                  <a:srgbClr val="C00000"/>
                </a:solidFill>
              </a:rPr>
              <a:t>g</a:t>
            </a:r>
            <a:endParaRPr lang="en-US" b="1" baseline="-25000" dirty="0">
              <a:solidFill>
                <a:srgbClr val="C00000"/>
              </a:solidFill>
            </a:endParaRPr>
          </a:p>
          <a:p>
            <a:r>
              <a:rPr lang="en-US" dirty="0"/>
              <a:t>Variation for glass transition temperature: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, glass transition temp., transition temp(</a:t>
            </a:r>
            <a:r>
              <a:rPr lang="en-US" dirty="0" err="1"/>
              <a:t>erature</a:t>
            </a:r>
            <a:r>
              <a:rPr lang="en-US" dirty="0"/>
              <a:t>), </a:t>
            </a:r>
            <a:r>
              <a:rPr lang="mr-IN" dirty="0"/>
              <a:t>…</a:t>
            </a:r>
            <a:endParaRPr lang="en-US" baseline="-25000" dirty="0"/>
          </a:p>
          <a:p>
            <a:r>
              <a:rPr lang="en-US" dirty="0"/>
              <a:t>Variation in temperature: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=,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: ,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of,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value of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87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difference between 2)  and 3 a) is that we preprocess all compounds in 1) to find all acronyms,</a:t>
            </a:r>
            <a:r>
              <a:rPr lang="en-US" baseline="0" dirty="0"/>
              <a:t> synonyms, plurals/singular etc. In 3) a we can just use the module like a “lookup table”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14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7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Ensemble methods</a:t>
            </a:r>
            <a:r>
              <a:rPr lang="en-US" dirty="0"/>
              <a:t> are learning algorithms that construct a. set of classifiers and then classify new data points by taking a (weighted) vote of their predictions.</a:t>
            </a:r>
          </a:p>
          <a:p>
            <a:endParaRPr lang="en-US" b="1" dirty="0"/>
          </a:p>
          <a:p>
            <a:r>
              <a:rPr lang="en-US" b="1" dirty="0"/>
              <a:t>Ensemble modeling</a:t>
            </a:r>
            <a:r>
              <a:rPr lang="en-US" dirty="0"/>
              <a:t> is the process of running two or more related but different analytical </a:t>
            </a:r>
            <a:r>
              <a:rPr lang="en-US" b="1" dirty="0"/>
              <a:t>models</a:t>
            </a:r>
            <a:r>
              <a:rPr lang="en-US" dirty="0"/>
              <a:t> and then synthesizing the results into a single score or spread in order to improve the accuracy of predictive analytics and data mining applications</a:t>
            </a:r>
          </a:p>
          <a:p>
            <a:r>
              <a:rPr lang="en-US" dirty="0"/>
              <a:t>One common example of ensemble modeling is a random forest model. This approach to data mining leverages multiple decision trees, a type of analytical model that's designed to predict outcomes based on different variables and rules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String matching only gets us so far (search for “poly”)</a:t>
            </a:r>
          </a:p>
          <a:p>
            <a:pPr lvl="1"/>
            <a:r>
              <a:rPr lang="en-US" i="1" dirty="0"/>
              <a:t>polystyrene</a:t>
            </a:r>
            <a:r>
              <a:rPr lang="en-US" dirty="0"/>
              <a:t> is a polymer but </a:t>
            </a:r>
            <a:r>
              <a:rPr lang="en-US" i="1" dirty="0"/>
              <a:t>polydispersity</a:t>
            </a:r>
            <a:r>
              <a:rPr lang="en-US" dirty="0"/>
              <a:t> isn’t</a:t>
            </a:r>
          </a:p>
          <a:p>
            <a:pPr lvl="1"/>
            <a:r>
              <a:rPr lang="en-US" dirty="0"/>
              <a:t>PS, the acronym for polystyrene does not contain poly</a:t>
            </a:r>
          </a:p>
          <a:p>
            <a:r>
              <a:rPr lang="en-US" dirty="0"/>
              <a:t>String matching does not capture semantics i.e. there is no context.</a:t>
            </a:r>
          </a:p>
          <a:p>
            <a:pPr lvl="1"/>
            <a:r>
              <a:rPr lang="en-US" dirty="0"/>
              <a:t>Polystyrene has a glass transition of 100℃</a:t>
            </a:r>
          </a:p>
          <a:p>
            <a:pPr lvl="1"/>
            <a:r>
              <a:rPr lang="en-US" i="1" dirty="0"/>
              <a:t>X</a:t>
            </a:r>
            <a:r>
              <a:rPr lang="en-US" dirty="0"/>
              <a:t> has a glass transition of </a:t>
            </a:r>
            <a:r>
              <a:rPr lang="en-US" i="1" dirty="0"/>
              <a:t>Y</a:t>
            </a:r>
            <a:r>
              <a:rPr lang="en-US" dirty="0"/>
              <a:t>℃ </a:t>
            </a:r>
            <a:r>
              <a:rPr lang="en-US" dirty="0">
                <a:sym typeface="Wingdings" pitchFamily="2" charset="2"/>
              </a:rPr>
              <a:t> X is a polymer</a:t>
            </a:r>
          </a:p>
          <a:p>
            <a:pPr lvl="1"/>
            <a:r>
              <a:rPr lang="en-US" dirty="0"/>
              <a:t>Rule-based approach is not comprehensive</a:t>
            </a:r>
          </a:p>
          <a:p>
            <a:pPr lvl="1"/>
            <a:r>
              <a:rPr lang="en-US" dirty="0"/>
              <a:t>Lack of training data impedes traditional ML approaches (based on annotated corpus)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work better with vectors rather than strings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www.analyticsvidhya.com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/blog/2017/06/word-embeddings-count-word2veec/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80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itchFamily="2" charset="2"/>
              </a:rPr>
              <a:t> we hypothesize that we can get polymer candidates by simply comparing their vectors to the vector for polystyrene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7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Still easier task than labeling entire corpus</a:t>
            </a:r>
          </a:p>
          <a:p>
            <a:r>
              <a:rPr lang="en-US" b="1" dirty="0"/>
              <a:t>Mention issue about recall here because all labeled data are supposedly deemed to be polymers but we don’t know what we missed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1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have to talk more about details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0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Poly[(4,4′-dinonyl-2,2′-bithiazole-5,5′-diyl)-(2,1,3-benzoselenadiazole-4,7-diyl)]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Maleic anhydride-modified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polyethylene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S-poly(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propiolactone)s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poly[thienyl-substituted benzo[1,2-b:4,5-b′]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dithiophene-pyrrolo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[3,4-c]pyrrole-1,4-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dione-thieno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[3,4-c]pyrrole-4,6-dione]copolymers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vinylidene fluoride−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trifluoroethylene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sulfonated aromatic 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78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Poly[(4,4′-dinonyl-2,2′-bithiazole-5,5′-diyl)-(2,1,3-benzoselenadiazole-4,7-diyl)]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Maleic anhydride-modified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polyethylene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S-poly(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propiolactone)s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poly[thienyl-substituted benzo[1,2-b:4,5-b′]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dithiophene-pyrrolo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[3,4-c]pyrrole-1,4-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dione-thieno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[3,4-c]pyrrole-4,6-dione]copolymers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vinylidene fluoride−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trifluoroethylene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sulfonated aromatic 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31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Poly[(4,4′-dinonyl-2,2′-bithiazole-5,5′-diyl)-(2,1,3-benzoselenadiazole-4,7-diyl)]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Maleic anhydride-modified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polyethylene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S-poly(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ethyl-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propiolactone)s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poly[thienyl-substituted benzo[1,2-b:4,5-b′]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dithiophene-pyrrolo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[3,4-c]pyrrole-1,4-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dione-thieno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[3,4-c]pyrrole-4,6-dione] 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vinylidene fluoride−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trifluoroethylene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sulfonated aromatic polymers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</a:t>
            </a:r>
            <a:r>
              <a:rPr lang="en-US" baseline="0" dirty="0"/>
              <a:t>book not up to date, not machine accessible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baseline="0" dirty="0"/>
              <a:t>Databases not yet fully populated, not in all fields</a:t>
            </a:r>
          </a:p>
          <a:p>
            <a:r>
              <a:rPr lang="en-US" baseline="0" dirty="0"/>
              <a:t>Literature not fully exploited yet</a:t>
            </a:r>
            <a:endParaRPr lang="en-US" dirty="0"/>
          </a:p>
          <a:p>
            <a:endParaRPr lang="en-US" dirty="0"/>
          </a:p>
          <a:p>
            <a:r>
              <a:rPr lang="en-US" dirty="0"/>
              <a:t>Fully automated IE is not yet possible due to the complexity by which such properties are encoded in publications.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2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Since we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expect the need for human input to disappear,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mr-I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5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0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‘The invention of silicon circuits and lithium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 batteries made computers and iPods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iPads possible, but it took years to get those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 from the drawing board to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 place. We can do it faster.’’ President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Obama was optimistic when outlining his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 at the launch of the Materials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Initiative (MGI), a project that aims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double the speed and reduce the cost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discovering, developing, and deploying new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technological materials.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www.whitehouse.gov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/blog/2012/05/14/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new-commitments-support-administration-s-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materials-genome-initiative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We’ve chosen</a:t>
            </a:r>
            <a:r>
              <a:rPr lang="en-US" baseline="0" dirty="0"/>
              <a:t> materials science </a:t>
            </a:r>
          </a:p>
          <a:p>
            <a:pPr marL="228600" indent="-228600">
              <a:buAutoNum type="arabicParenR"/>
            </a:pPr>
            <a:r>
              <a:rPr lang="en-US" baseline="0" dirty="0"/>
              <a:t>because there are lots of important properties embedded in publications; </a:t>
            </a:r>
          </a:p>
          <a:p>
            <a:pPr marL="228600" indent="-228600">
              <a:buAutoNum type="arabicParenR"/>
            </a:pPr>
            <a:r>
              <a:rPr lang="en-US" baseline="0" dirty="0"/>
              <a:t>no great databases (lots of hand curated stuff); </a:t>
            </a:r>
          </a:p>
          <a:p>
            <a:pPr marL="228600" indent="-228600">
              <a:buAutoNum type="arabicParenR"/>
            </a:pPr>
            <a:r>
              <a:rPr lang="en-US" baseline="0" dirty="0"/>
              <a:t>Currently trial and error process</a:t>
            </a:r>
          </a:p>
          <a:p>
            <a:pPr marL="228600" indent="-228600">
              <a:buAutoNum type="arabicParenR"/>
            </a:pPr>
            <a:r>
              <a:rPr lang="en-US" baseline="0" dirty="0"/>
              <a:t> MGI… focus on doing this better.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Bioinformatics has revolutionized</a:t>
            </a:r>
            <a:r>
              <a:rPr lang="en-US" baseline="0" dirty="0"/>
              <a:t> the field of biology!</a:t>
            </a:r>
            <a:endParaRPr lang="en-US" dirty="0"/>
          </a:p>
          <a:p>
            <a:r>
              <a:rPr lang="en-US" dirty="0"/>
              <a:t>These methods rely on access</a:t>
            </a:r>
            <a:r>
              <a:rPr lang="en-US" baseline="0" dirty="0"/>
              <a:t> to large amount of data!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Data is neither accessible to human nor machines!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533A8-3FC1-854A-850D-6E71338876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I’m not a materials</a:t>
            </a:r>
            <a:r>
              <a:rPr lang="en-US" baseline="0" dirty="0"/>
              <a:t> scientists and we can’t solve all of materials so we will focus on polymers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</a:t>
            </a:r>
            <a:r>
              <a:rPr lang="en-US" b="0" dirty="0"/>
              <a:t>polymer</a:t>
            </a:r>
            <a:r>
              <a:rPr lang="en-US" b="0" baseline="0" dirty="0"/>
              <a:t> </a:t>
            </a:r>
            <a:r>
              <a:rPr lang="en-US" dirty="0"/>
              <a:t>is a</a:t>
            </a:r>
            <a:r>
              <a:rPr lang="en-US" baseline="0" dirty="0"/>
              <a:t> macromolecule</a:t>
            </a:r>
            <a:r>
              <a:rPr lang="en-US" dirty="0"/>
              <a:t>, composed of many repeated subunits. Molecules are made of atoms.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61F83-493D-431B-A45F-C1A207A09B3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01AE-9261-364E-8A43-6DB40DC7FD5C}" type="datetime1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1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C014-671F-B540-9CD1-79EF8F061AC3}" type="datetime1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4A66-C1B4-1D4A-AACF-4E1FFEC73295}" type="datetime1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C1D4-D940-A947-A308-3AB670EF4BD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12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7FA-FFB3-E746-BB87-999D4A91162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23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08EE-D0C1-7C47-99FB-000700B22C1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87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EEB9-B1CC-594C-AF4A-2F336C07D45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21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12B7-0018-854A-8809-9C31C2595C5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436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ADCD-4A6E-3548-88B8-BA37E5A390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23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27CE-6625-8347-80E7-67037561DB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820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3B84-1358-DB48-A18F-F57308DB2C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8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8F306-B485-814C-8B01-0867E16494AC}" type="datetime1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22728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597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C5E7-7C6A-1845-9F72-28E582605E2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339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AAFF-C5AE-C74C-A4BE-25122E38159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583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C9A-5E5F-9F4D-B4DC-50941103CA9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47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C986-0D75-4843-852A-6A2711C0F850}" type="datetime1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1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96B7-ED27-2849-ABB5-CC99AEF191EF}" type="datetime1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E48E-DC53-B34C-9B4D-93142C719FD5}" type="datetime1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8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940F-229E-C74D-92FD-82153FEAC98E}" type="datetime1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753"/>
          </a:xfrm>
        </p:spPr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5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D5FA-EBD5-594F-B56B-C260DE87AE25}" type="datetime1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7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9431-8943-1547-B64D-C8AD2A32D794}" type="datetime1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2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CA1-0B25-334E-9BC1-9E4EEA9E52AC}" type="datetime1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4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76175-5B97-A14E-960F-D4043280D92F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47786-B2D1-D847-AED2-FC3D5082DED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lideMaster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9"/>
            <a:ext cx="79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9F06-7B24-7F4C-8E51-9AD6D7EA0EA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uchicago_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7845"/>
            <a:ext cx="9144000" cy="152092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"/>
              </a:rPr>
              <a:t>Towards Hybrid Human-Machine Scientific Information Extraction</a:t>
            </a:r>
            <a:endParaRPr lang="en-US" sz="3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23188" y="3259213"/>
            <a:ext cx="9590376" cy="2527300"/>
          </a:xfrm>
        </p:spPr>
        <p:txBody>
          <a:bodyPr/>
          <a:lstStyle/>
          <a:p>
            <a:r>
              <a:rPr lang="en-US" sz="2800" dirty="0"/>
              <a:t>Globus Labs Group</a:t>
            </a:r>
          </a:p>
          <a:p>
            <a:r>
              <a:rPr lang="en-US" sz="2800" dirty="0"/>
              <a:t>Department of Computer Science</a:t>
            </a:r>
          </a:p>
          <a:p>
            <a:r>
              <a:rPr lang="en-US" sz="2800" dirty="0"/>
              <a:t>University of Chicago</a:t>
            </a:r>
          </a:p>
          <a:p>
            <a:r>
              <a:rPr lang="en-US" sz="2800" dirty="0"/>
              <a:t>08/06/2018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36663" y="2508711"/>
            <a:ext cx="3298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Roselyne Tchoua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4B0F5-F609-7F45-9669-76E30479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/38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79A05-BECC-EE4F-B30B-F510D9F0AA3C}"/>
              </a:ext>
            </a:extLst>
          </p:cNvPr>
          <p:cNvSpPr/>
          <p:nvPr/>
        </p:nvSpPr>
        <p:spPr>
          <a:xfrm>
            <a:off x="1021394" y="5471273"/>
            <a:ext cx="7101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2018 New York Scientific Data Summit (NYSDS)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Brookhaven National Laboratory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Data-Driven Discovery in Science and Industry</a:t>
            </a:r>
          </a:p>
        </p:txBody>
      </p:sp>
    </p:spTree>
    <p:extLst>
      <p:ext uri="{BB962C8B-B14F-4D97-AF65-F5344CB8AC3E}">
        <p14:creationId xmlns:p14="http://schemas.microsoft.com/office/powerpoint/2010/main" val="197530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Materials science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Information Extraction</a:t>
            </a:r>
          </a:p>
          <a:p>
            <a:r>
              <a:rPr lang="en-US" sz="4000" dirty="0"/>
              <a:t>χDB </a:t>
            </a:r>
          </a:p>
          <a:p>
            <a:r>
              <a:rPr lang="en-US" sz="4000" dirty="0"/>
              <a:t>T</a:t>
            </a:r>
            <a:r>
              <a:rPr lang="en-US" sz="4000" baseline="-25000" dirty="0"/>
              <a:t>g </a:t>
            </a:r>
            <a:r>
              <a:rPr lang="en-US" sz="4000" dirty="0"/>
              <a:t>IE Pipeline</a:t>
            </a:r>
            <a:endParaRPr lang="en-US" sz="4000" baseline="-25000" dirty="0"/>
          </a:p>
          <a:p>
            <a:r>
              <a:rPr lang="en-US" sz="4000" dirty="0" err="1"/>
              <a:t>PolyNER</a:t>
            </a:r>
            <a:r>
              <a:rPr lang="en-US" sz="4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10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51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5FC13A-FAFB-DD4C-BFE9-B835D03A1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39425"/>
              </p:ext>
            </p:extLst>
          </p:nvPr>
        </p:nvGraphicFramePr>
        <p:xfrm>
          <a:off x="504262" y="4169382"/>
          <a:ext cx="8229602" cy="2661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1">
                  <a:extLst>
                    <a:ext uri="{9D8B030D-6E8A-4147-A177-3AD203B41FA5}">
                      <a16:colId xmlns:a16="http://schemas.microsoft.com/office/drawing/2014/main" val="1082511215"/>
                    </a:ext>
                  </a:extLst>
                </a:gridCol>
                <a:gridCol w="4114801">
                  <a:extLst>
                    <a:ext uri="{9D8B030D-6E8A-4147-A177-3AD203B41FA5}">
                      <a16:colId xmlns:a16="http://schemas.microsoft.com/office/drawing/2014/main" val="2943826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Limitations/Constraints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54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Ontology-based IE: guided by an ontology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Creation of grammar and lexicon is tedious and time consuming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55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Machine &amp; deep learning 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Needs a lot of training data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39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Crowdsourcing IE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Scale, expertise, motivation, cost…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341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Hybrid approaches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Leverage strengths of machines and humans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983305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177"/>
            <a:ext cx="8323728" cy="368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process of automatically extracting information from a collection of unstructured or semi-structured machine-readable documents.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11</a:t>
            </a:fld>
            <a:r>
              <a:rPr lang="en-US" dirty="0"/>
              <a:t>/38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5291" y="2677011"/>
            <a:ext cx="7368988" cy="1268017"/>
            <a:chOff x="403412" y="3939989"/>
            <a:chExt cx="7368988" cy="1268017"/>
          </a:xfrm>
        </p:grpSpPr>
        <p:sp>
          <p:nvSpPr>
            <p:cNvPr id="4" name="Rectangle 3"/>
            <p:cNvSpPr/>
            <p:nvPr/>
          </p:nvSpPr>
          <p:spPr>
            <a:xfrm>
              <a:off x="457200" y="4330918"/>
              <a:ext cx="7315200" cy="523220"/>
            </a:xfrm>
            <a:prstGeom prst="rect">
              <a:avLst/>
            </a:prstGeom>
            <a:ln w="38100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"Barack Obama </a:t>
              </a:r>
              <a:r>
                <a:rPr lang="en-US" sz="2800" b="1" dirty="0">
                  <a:solidFill>
                    <a:srgbClr val="FF0000"/>
                  </a:solidFill>
                </a:rPr>
                <a:t>married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/>
                <a:t>Michelle Obama in...". </a:t>
              </a:r>
              <a:endParaRPr lang="en-US" sz="2800" b="1" dirty="0">
                <a:solidFill>
                  <a:srgbClr val="BF151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87906" y="3939989"/>
              <a:ext cx="2438400" cy="12447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3412" y="3939989"/>
              <a:ext cx="2438400" cy="12447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10736" y="4838674"/>
              <a:ext cx="823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Person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95230" y="4838674"/>
              <a:ext cx="823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Person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Information Extraction (IE)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6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Materials science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Information Extraction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χDB</a:t>
            </a:r>
            <a:r>
              <a:rPr lang="en-US" sz="4000" dirty="0"/>
              <a:t> (more human input)</a:t>
            </a:r>
          </a:p>
          <a:p>
            <a:r>
              <a:rPr lang="en-US" sz="4000" dirty="0"/>
              <a:t>T</a:t>
            </a:r>
            <a:r>
              <a:rPr lang="en-US" sz="4000" baseline="-25000" dirty="0"/>
              <a:t>g </a:t>
            </a:r>
            <a:r>
              <a:rPr lang="en-US" sz="4000" dirty="0"/>
              <a:t>IE Pipeline</a:t>
            </a:r>
            <a:endParaRPr lang="en-US" sz="4000" baseline="-25000" dirty="0"/>
          </a:p>
          <a:p>
            <a:r>
              <a:rPr lang="en-US" sz="4000" dirty="0" err="1"/>
              <a:t>PolyNER</a:t>
            </a:r>
            <a:r>
              <a:rPr lang="en-US" sz="4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12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5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20" y="1600200"/>
            <a:ext cx="422536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of new materials is still a process of trial and error</a:t>
            </a:r>
          </a:p>
          <a:p>
            <a:r>
              <a:rPr lang="en-US" dirty="0"/>
              <a:t>Flory-Huggins (</a:t>
            </a:r>
            <a:r>
              <a:rPr lang="en-US" dirty="0" err="1"/>
              <a:t>χ</a:t>
            </a:r>
            <a:r>
              <a:rPr lang="en-US" dirty="0"/>
              <a:t>) parameter measures the interaction of compounds</a:t>
            </a:r>
          </a:p>
          <a:p>
            <a:pPr lvl="1"/>
            <a:r>
              <a:rPr lang="en-US" dirty="0"/>
              <a:t>Polymer-polymer</a:t>
            </a:r>
          </a:p>
          <a:p>
            <a:pPr lvl="1"/>
            <a:r>
              <a:rPr lang="en-US" dirty="0"/>
              <a:t>Polymer-solvent</a:t>
            </a:r>
          </a:p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Scientific fact</a:t>
            </a:r>
            <a:r>
              <a:rPr lang="en-US" dirty="0"/>
              <a:t>: </a:t>
            </a:r>
            <a:r>
              <a:rPr lang="en-US" i="1" dirty="0"/>
              <a:t>Polymer A and Polymer B have </a:t>
            </a:r>
            <a:r>
              <a:rPr lang="en-US" i="1" dirty="0" err="1"/>
              <a:t>χ</a:t>
            </a:r>
            <a:r>
              <a:rPr lang="en-US" i="1" dirty="0"/>
              <a:t> value of X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00" y="2042403"/>
            <a:ext cx="4635900" cy="31559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13</a:t>
            </a:fld>
            <a:r>
              <a:rPr lang="en-US" dirty="0"/>
              <a:t>/38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71287" y="1710466"/>
            <a:ext cx="4652504" cy="3487915"/>
            <a:chOff x="4456217" y="2073535"/>
            <a:chExt cx="4652504" cy="3487915"/>
          </a:xfrm>
        </p:grpSpPr>
        <p:pic>
          <p:nvPicPr>
            <p:cNvPr id="7" name="Picture 6" descr="TEM_melt_blown_80:20_polyethersulfone_polycarbona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217" y="2073535"/>
              <a:ext cx="4652504" cy="34879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48568" t="23541" r="27958" b="29069"/>
            <a:stretch/>
          </p:blipFill>
          <p:spPr>
            <a:xfrm>
              <a:off x="4495000" y="2118380"/>
              <a:ext cx="2313940" cy="338358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546168" y="5298104"/>
            <a:ext cx="4502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80% </a:t>
            </a:r>
            <a:r>
              <a:rPr lang="en-US" dirty="0" err="1">
                <a:solidFill>
                  <a:srgbClr val="000000"/>
                </a:solidFill>
              </a:rPr>
              <a:t>polyethersulfone</a:t>
            </a:r>
            <a:r>
              <a:rPr lang="en-US" dirty="0">
                <a:solidFill>
                  <a:srgbClr val="000000"/>
                </a:solidFill>
              </a:rPr>
              <a:t> and 20% polycarbonate</a:t>
            </a:r>
          </a:p>
          <a:p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incompatible</a:t>
            </a:r>
            <a:r>
              <a:rPr lang="en-US" dirty="0">
                <a:solidFill>
                  <a:srgbClr val="000000"/>
                </a:solidFill>
              </a:rPr>
              <a:t> like oil and vinegar)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45135" y="1605678"/>
            <a:ext cx="4792752" cy="5082899"/>
            <a:chOff x="4498923" y="1605678"/>
            <a:chExt cx="4792752" cy="5082899"/>
          </a:xfrm>
        </p:grpSpPr>
        <p:sp>
          <p:nvSpPr>
            <p:cNvPr id="11" name="Rectangle 10"/>
            <p:cNvSpPr/>
            <p:nvPr/>
          </p:nvSpPr>
          <p:spPr>
            <a:xfrm>
              <a:off x="4525075" y="5949913"/>
              <a:ext cx="47666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Materials that self assemble are promising for high-volume cost-effective manufacturing at the nanoscale and the </a:t>
              </a:r>
              <a:r>
                <a:rPr lang="el-GR" sz="1400" dirty="0"/>
                <a:t>χ </a:t>
              </a:r>
              <a:r>
                <a:rPr lang="en-US" sz="1400" dirty="0"/>
                <a:t> parameter controls how these ridges evolve.</a:t>
              </a:r>
            </a:p>
          </p:txBody>
        </p:sp>
        <p:pic>
          <p:nvPicPr>
            <p:cNvPr id="1026" name="Picture 2" descr="https://d3qi0qp55mx5f5.cloudfront.net/ime/i/basic_feature_images/869x386_Nealey_JPG.jpg?mtime=138072061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65"/>
            <a:stretch/>
          </p:blipFill>
          <p:spPr bwMode="auto">
            <a:xfrm>
              <a:off x="4498923" y="1605678"/>
              <a:ext cx="4672111" cy="426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Flory-Huggins (</a:t>
            </a:r>
            <a:r>
              <a:rPr lang="en-US" dirty="0" err="1"/>
              <a:t>χ</a:t>
            </a:r>
            <a:r>
              <a:rPr lang="en-US" dirty="0"/>
              <a:t>) Parameter</a:t>
            </a:r>
          </a:p>
        </p:txBody>
      </p:sp>
    </p:spTree>
    <p:extLst>
      <p:ext uri="{BB962C8B-B14F-4D97-AF65-F5344CB8AC3E}">
        <p14:creationId xmlns:p14="http://schemas.microsoft.com/office/powerpoint/2010/main" val="8860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_sour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1" b="54508"/>
          <a:stretch/>
        </p:blipFill>
        <p:spPr>
          <a:xfrm>
            <a:off x="616291" y="1054569"/>
            <a:ext cx="3492322" cy="2149082"/>
          </a:xfrm>
          <a:prstGeom prst="rect">
            <a:avLst/>
          </a:prstGeom>
        </p:spPr>
      </p:pic>
      <p:pic>
        <p:nvPicPr>
          <p:cNvPr id="8" name="Picture 7" descr="table_sour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45" y="1786305"/>
            <a:ext cx="3410616" cy="4650840"/>
          </a:xfrm>
          <a:prstGeom prst="rect">
            <a:avLst/>
          </a:prstGeom>
        </p:spPr>
      </p:pic>
      <p:pic>
        <p:nvPicPr>
          <p:cNvPr id="9" name="Picture 8" descr="relevant_figur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2" y="3321381"/>
            <a:ext cx="3286891" cy="3173550"/>
          </a:xfrm>
          <a:prstGeom prst="rect">
            <a:avLst/>
          </a:prstGeom>
        </p:spPr>
      </p:pic>
      <p:pic>
        <p:nvPicPr>
          <p:cNvPr id="10" name="Picture 9" descr="Screen Shot 2016-01-10 at 9.55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49" y="885353"/>
            <a:ext cx="3683000" cy="723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993281"/>
            <a:ext cx="2133600" cy="365125"/>
          </a:xfrm>
        </p:spPr>
        <p:txBody>
          <a:bodyPr/>
          <a:lstStyle/>
          <a:p>
            <a:fld id="{29047786-B2D1-D847-AED2-FC3D5082DED3}" type="slidenum">
              <a:rPr lang="en-US" smtClean="0"/>
              <a:t>14</a:t>
            </a:fld>
            <a:r>
              <a:rPr lang="en-US" dirty="0"/>
              <a:t>/38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5523" y="2748694"/>
            <a:ext cx="547295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χ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parameter is difficult to extract!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χ</a:t>
            </a:r>
            <a:r>
              <a:rPr lang="en-US" dirty="0"/>
              <a:t> Parameter in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3654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9026" y="3365216"/>
            <a:ext cx="1483212" cy="2613008"/>
            <a:chOff x="74226" y="3281845"/>
            <a:chExt cx="1483212" cy="2613008"/>
          </a:xfrm>
        </p:grpSpPr>
        <p:sp>
          <p:nvSpPr>
            <p:cNvPr id="36" name="TextBox 35"/>
            <p:cNvSpPr txBox="1"/>
            <p:nvPr/>
          </p:nvSpPr>
          <p:spPr>
            <a:xfrm>
              <a:off x="353054" y="5556299"/>
              <a:ext cx="871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Journals</a:t>
              </a:r>
            </a:p>
          </p:txBody>
        </p:sp>
        <p:pic>
          <p:nvPicPr>
            <p:cNvPr id="43" name="Picture 42" descr="Screen Shot 2016-01-15 at 8.5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6" y="3281845"/>
              <a:ext cx="1473290" cy="977710"/>
            </a:xfrm>
            <a:prstGeom prst="rect">
              <a:avLst/>
            </a:prstGeom>
            <a:ln w="38100" cmpd="sng">
              <a:solidFill>
                <a:srgbClr val="4F81BD"/>
              </a:solidFill>
            </a:ln>
          </p:spPr>
        </p:pic>
        <p:pic>
          <p:nvPicPr>
            <p:cNvPr id="44" name="Picture 43" descr="Screen Shot 2016-01-15 at 8.59.2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0" y="4473610"/>
              <a:ext cx="1481328" cy="990800"/>
            </a:xfrm>
            <a:prstGeom prst="rect">
              <a:avLst/>
            </a:prstGeom>
            <a:ln w="38100" cmpd="sng">
              <a:solidFill>
                <a:srgbClr val="4F81BD"/>
              </a:solidFill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57891" y="3591540"/>
            <a:ext cx="3420157" cy="3122855"/>
            <a:chOff x="753091" y="3508169"/>
            <a:chExt cx="3420157" cy="3122855"/>
          </a:xfrm>
        </p:grpSpPr>
        <p:sp>
          <p:nvSpPr>
            <p:cNvPr id="9" name="TextBox 8"/>
            <p:cNvSpPr txBox="1"/>
            <p:nvPr/>
          </p:nvSpPr>
          <p:spPr>
            <a:xfrm>
              <a:off x="753091" y="6292470"/>
              <a:ext cx="2992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Discovery, Download, Extraction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57438" y="5433188"/>
              <a:ext cx="111581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Publication </a:t>
              </a:r>
            </a:p>
            <a:p>
              <a:r>
                <a:rPr lang="en-US" sz="1600" dirty="0"/>
                <a:t>Items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362575" y="3508169"/>
              <a:ext cx="633768" cy="525062"/>
              <a:chOff x="2728897" y="2678154"/>
              <a:chExt cx="633768" cy="525062"/>
            </a:xfrm>
          </p:grpSpPr>
          <p:sp>
            <p:nvSpPr>
              <p:cNvPr id="45" name="Folded Corner 44"/>
              <p:cNvSpPr/>
              <p:nvPr/>
            </p:nvSpPr>
            <p:spPr>
              <a:xfrm>
                <a:off x="2981665" y="267815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olded Corner 45"/>
              <p:cNvSpPr/>
              <p:nvPr/>
            </p:nvSpPr>
            <p:spPr>
              <a:xfrm>
                <a:off x="2855281" y="278408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olded Corner 46"/>
              <p:cNvSpPr/>
              <p:nvPr/>
            </p:nvSpPr>
            <p:spPr>
              <a:xfrm>
                <a:off x="2728897" y="289001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362575" y="4718699"/>
              <a:ext cx="633768" cy="525062"/>
              <a:chOff x="2741905" y="3961324"/>
              <a:chExt cx="633768" cy="525062"/>
            </a:xfrm>
          </p:grpSpPr>
          <p:sp>
            <p:nvSpPr>
              <p:cNvPr id="58" name="Folded Corner 57"/>
              <p:cNvSpPr/>
              <p:nvPr/>
            </p:nvSpPr>
            <p:spPr>
              <a:xfrm>
                <a:off x="2994673" y="396132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olded Corner 58"/>
              <p:cNvSpPr/>
              <p:nvPr/>
            </p:nvSpPr>
            <p:spPr>
              <a:xfrm>
                <a:off x="2868289" y="406725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olded Corner 59"/>
              <p:cNvSpPr/>
              <p:nvPr/>
            </p:nvSpPr>
            <p:spPr>
              <a:xfrm>
                <a:off x="2741905" y="4173184"/>
                <a:ext cx="381000" cy="313202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>
            <a:xfrm>
              <a:off x="2752151" y="3679261"/>
              <a:ext cx="64008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737398" y="4930559"/>
              <a:ext cx="64008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834245" y="3557917"/>
            <a:ext cx="1419577" cy="2420307"/>
            <a:chOff x="1529445" y="3474546"/>
            <a:chExt cx="1419577" cy="2420307"/>
          </a:xfrm>
        </p:grpSpPr>
        <p:sp>
          <p:nvSpPr>
            <p:cNvPr id="64" name="TextBox 63"/>
            <p:cNvSpPr txBox="1"/>
            <p:nvPr/>
          </p:nvSpPr>
          <p:spPr>
            <a:xfrm>
              <a:off x="1751258" y="5556299"/>
              <a:ext cx="1197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Publications</a:t>
              </a:r>
            </a:p>
          </p:txBody>
        </p:sp>
        <p:sp>
          <p:nvSpPr>
            <p:cNvPr id="53" name="Multidocument 52"/>
            <p:cNvSpPr/>
            <p:nvPr/>
          </p:nvSpPr>
          <p:spPr>
            <a:xfrm>
              <a:off x="1978610" y="3474546"/>
              <a:ext cx="743061" cy="592309"/>
            </a:xfrm>
            <a:prstGeom prst="flowChartMultidocumen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Multidocument 62"/>
            <p:cNvSpPr/>
            <p:nvPr/>
          </p:nvSpPr>
          <p:spPr>
            <a:xfrm>
              <a:off x="1978610" y="4685076"/>
              <a:ext cx="743061" cy="592309"/>
            </a:xfrm>
            <a:prstGeom prst="flowChartMultidocumen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/>
            <p:cNvCxnSpPr>
              <a:stCxn id="43" idx="3"/>
              <a:endCxn id="53" idx="1"/>
            </p:cNvCxnSpPr>
            <p:nvPr/>
          </p:nvCxnSpPr>
          <p:spPr>
            <a:xfrm flipV="1">
              <a:off x="1547516" y="3770701"/>
              <a:ext cx="431094" cy="134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1529445" y="4944784"/>
              <a:ext cx="43109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174759" y="3761588"/>
            <a:ext cx="2580229" cy="2433653"/>
            <a:chOff x="3869959" y="3678217"/>
            <a:chExt cx="2580229" cy="2433653"/>
          </a:xfrm>
        </p:grpSpPr>
        <p:grpSp>
          <p:nvGrpSpPr>
            <p:cNvPr id="37" name="Group 36"/>
            <p:cNvGrpSpPr/>
            <p:nvPr/>
          </p:nvGrpSpPr>
          <p:grpSpPr>
            <a:xfrm>
              <a:off x="4354689" y="3825870"/>
              <a:ext cx="2095499" cy="2286000"/>
              <a:chOff x="3924301" y="3657600"/>
              <a:chExt cx="2095499" cy="297180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924301" y="3657600"/>
                <a:ext cx="2095499" cy="2971800"/>
              </a:xfrm>
              <a:prstGeom prst="roundRect">
                <a:avLst/>
              </a:prstGeom>
              <a:solidFill>
                <a:srgbClr val="D9D9D9"/>
              </a:solidFill>
              <a:ln>
                <a:solidFill>
                  <a:srgbClr val="7F7F7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an 38"/>
              <p:cNvSpPr/>
              <p:nvPr/>
            </p:nvSpPr>
            <p:spPr>
              <a:xfrm>
                <a:off x="4322012" y="3806190"/>
                <a:ext cx="1278689" cy="1972541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DB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19722" y="5737860"/>
                <a:ext cx="1082849" cy="760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Service </a:t>
                </a:r>
              </a:p>
              <a:p>
                <a:pPr algn="ctr"/>
                <a:r>
                  <a:rPr lang="en-US" sz="1600" dirty="0"/>
                  <a:t>Repository</a:t>
                </a:r>
              </a:p>
            </p:txBody>
          </p:sp>
        </p:grpSp>
        <p:cxnSp>
          <p:nvCxnSpPr>
            <p:cNvPr id="85" name="Straight Arrow Connector 84"/>
            <p:cNvCxnSpPr>
              <a:stCxn id="45" idx="3"/>
              <a:endCxn id="39" idx="2"/>
            </p:cNvCxnSpPr>
            <p:nvPr/>
          </p:nvCxnSpPr>
          <p:spPr>
            <a:xfrm>
              <a:off x="3996343" y="3678217"/>
              <a:ext cx="756057" cy="10206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869959" y="4953380"/>
              <a:ext cx="851354" cy="12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4526435" y="6392546"/>
            <a:ext cx="2082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Crowdsourced</a:t>
            </a:r>
            <a:r>
              <a:rPr lang="en-US" sz="1600" b="1" dirty="0"/>
              <a:t> Review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26113" y="2539184"/>
            <a:ext cx="1362251" cy="1219200"/>
            <a:chOff x="2942270" y="3581400"/>
            <a:chExt cx="1362251" cy="12192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2270" y="3886200"/>
              <a:ext cx="1362251" cy="914400"/>
            </a:xfrm>
            <a:prstGeom prst="rect">
              <a:avLst/>
            </a:prstGeom>
            <a:ln w="28575" cmpd="sng">
              <a:solidFill>
                <a:srgbClr val="846387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237311" y="3581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GUI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33076" y="1536795"/>
            <a:ext cx="858027" cy="1273050"/>
            <a:chOff x="6028276" y="1316264"/>
            <a:chExt cx="858027" cy="1273050"/>
          </a:xfrm>
        </p:grpSpPr>
        <p:sp>
          <p:nvSpPr>
            <p:cNvPr id="7" name="TextBox 6"/>
            <p:cNvSpPr txBox="1"/>
            <p:nvPr/>
          </p:nvSpPr>
          <p:spPr>
            <a:xfrm>
              <a:off x="6028276" y="2004538"/>
              <a:ext cx="8580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Domain </a:t>
              </a:r>
            </a:p>
            <a:p>
              <a:r>
                <a:rPr lang="en-US" sz="1600" dirty="0"/>
                <a:t>Experts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28276" y="1316264"/>
              <a:ext cx="853894" cy="701040"/>
              <a:chOff x="1329026" y="3032760"/>
              <a:chExt cx="853894" cy="701040"/>
            </a:xfrm>
          </p:grpSpPr>
          <p:sp>
            <p:nvSpPr>
              <p:cNvPr id="24" name="Smiley Face 23"/>
              <p:cNvSpPr>
                <a:spLocks noChangeAspect="1"/>
              </p:cNvSpPr>
              <p:nvPr/>
            </p:nvSpPr>
            <p:spPr>
              <a:xfrm>
                <a:off x="1329026" y="3032760"/>
                <a:ext cx="548640" cy="548640"/>
              </a:xfrm>
              <a:prstGeom prst="smileyFac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miley Face 24"/>
              <p:cNvSpPr>
                <a:spLocks noChangeAspect="1"/>
              </p:cNvSpPr>
              <p:nvPr/>
            </p:nvSpPr>
            <p:spPr>
              <a:xfrm>
                <a:off x="1634280" y="3185160"/>
                <a:ext cx="548640" cy="548640"/>
              </a:xfrm>
              <a:prstGeom prst="smileyFac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3944590" y="1336820"/>
            <a:ext cx="2222174" cy="1349914"/>
            <a:chOff x="3639790" y="1116289"/>
            <a:chExt cx="2222174" cy="1349914"/>
          </a:xfrm>
        </p:grpSpPr>
        <p:sp>
          <p:nvSpPr>
            <p:cNvPr id="8" name="TextBox 7"/>
            <p:cNvSpPr txBox="1"/>
            <p:nvPr/>
          </p:nvSpPr>
          <p:spPr>
            <a:xfrm>
              <a:off x="4442550" y="2127649"/>
              <a:ext cx="7282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Crowd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3639790" y="1116289"/>
              <a:ext cx="2222174" cy="1100991"/>
              <a:chOff x="3718560" y="202379"/>
              <a:chExt cx="2222174" cy="1100991"/>
            </a:xfrm>
          </p:grpSpPr>
          <p:sp>
            <p:nvSpPr>
              <p:cNvPr id="31" name="Smiley Face 30"/>
              <p:cNvSpPr>
                <a:spLocks noChangeAspect="1"/>
              </p:cNvSpPr>
              <p:nvPr/>
            </p:nvSpPr>
            <p:spPr>
              <a:xfrm>
                <a:off x="4567784" y="202379"/>
                <a:ext cx="548640" cy="548640"/>
              </a:xfrm>
              <a:prstGeom prst="smileyFac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4145690" y="451619"/>
                <a:ext cx="1392306" cy="548640"/>
                <a:chOff x="4145690" y="451619"/>
                <a:chExt cx="1392306" cy="548640"/>
              </a:xfrm>
            </p:grpSpPr>
            <p:sp>
              <p:nvSpPr>
                <p:cNvPr id="29" name="Smiley Face 28"/>
                <p:cNvSpPr>
                  <a:spLocks noChangeAspect="1"/>
                </p:cNvSpPr>
                <p:nvPr/>
              </p:nvSpPr>
              <p:spPr>
                <a:xfrm>
                  <a:off x="4989356" y="451619"/>
                  <a:ext cx="548640" cy="548640"/>
                </a:xfrm>
                <a:prstGeom prst="smileyFac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miley Face 27"/>
                <p:cNvSpPr>
                  <a:spLocks noChangeAspect="1"/>
                </p:cNvSpPr>
                <p:nvPr/>
              </p:nvSpPr>
              <p:spPr>
                <a:xfrm>
                  <a:off x="4145690" y="451619"/>
                  <a:ext cx="548640" cy="548640"/>
                </a:xfrm>
                <a:prstGeom prst="smileyFac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3718560" y="754730"/>
                <a:ext cx="2222174" cy="548640"/>
                <a:chOff x="3718560" y="754730"/>
                <a:chExt cx="2222174" cy="548640"/>
              </a:xfrm>
            </p:grpSpPr>
            <p:sp>
              <p:nvSpPr>
                <p:cNvPr id="32" name="Smiley Face 31"/>
                <p:cNvSpPr>
                  <a:spLocks noChangeAspect="1"/>
                </p:cNvSpPr>
                <p:nvPr/>
              </p:nvSpPr>
              <p:spPr>
                <a:xfrm>
                  <a:off x="5392094" y="754730"/>
                  <a:ext cx="548640" cy="548640"/>
                </a:xfrm>
                <a:prstGeom prst="smileyFac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Smiley Face 29"/>
                <p:cNvSpPr>
                  <a:spLocks noChangeAspect="1"/>
                </p:cNvSpPr>
                <p:nvPr/>
              </p:nvSpPr>
              <p:spPr>
                <a:xfrm>
                  <a:off x="3718560" y="754730"/>
                  <a:ext cx="548640" cy="548640"/>
                </a:xfrm>
                <a:prstGeom prst="smileyFac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93" name="Straight Arrow Connector 92"/>
          <p:cNvCxnSpPr>
            <a:endCxn id="41" idx="2"/>
          </p:cNvCxnSpPr>
          <p:nvPr/>
        </p:nvCxnSpPr>
        <p:spPr>
          <a:xfrm flipV="1">
            <a:off x="5707239" y="3758384"/>
            <a:ext cx="0" cy="3918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335889" y="3962375"/>
            <a:ext cx="1651435" cy="996296"/>
            <a:chOff x="6031089" y="3879004"/>
            <a:chExt cx="1651435" cy="996296"/>
          </a:xfrm>
        </p:grpSpPr>
        <p:cxnSp>
          <p:nvCxnSpPr>
            <p:cNvPr id="96" name="Straight Arrow Connector 95"/>
            <p:cNvCxnSpPr>
              <a:stCxn id="39" idx="4"/>
              <a:endCxn id="78" idx="1"/>
            </p:cNvCxnSpPr>
            <p:nvPr/>
          </p:nvCxnSpPr>
          <p:spPr>
            <a:xfrm flipV="1">
              <a:off x="6031089" y="3879004"/>
              <a:ext cx="1493784" cy="81983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39" idx="4"/>
              <a:endCxn id="68" idx="1"/>
            </p:cNvCxnSpPr>
            <p:nvPr/>
          </p:nvCxnSpPr>
          <p:spPr>
            <a:xfrm>
              <a:off x="6031089" y="4698840"/>
              <a:ext cx="1651435" cy="1764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157802" y="3343581"/>
            <a:ext cx="1659044" cy="3370814"/>
            <a:chOff x="6853002" y="3260210"/>
            <a:chExt cx="1659044" cy="3370814"/>
          </a:xfrm>
        </p:grpSpPr>
        <p:sp>
          <p:nvSpPr>
            <p:cNvPr id="52" name="TextBox 51"/>
            <p:cNvSpPr txBox="1"/>
            <p:nvPr/>
          </p:nvSpPr>
          <p:spPr>
            <a:xfrm>
              <a:off x="6853002" y="6292470"/>
              <a:ext cx="1659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Digital Handbook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545222" y="5394916"/>
              <a:ext cx="8415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Curated</a:t>
              </a:r>
            </a:p>
            <a:p>
              <a:r>
                <a:rPr lang="en-US" sz="1600" dirty="0"/>
                <a:t>Items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682524" y="4718699"/>
              <a:ext cx="608360" cy="525062"/>
              <a:chOff x="7175908" y="3972779"/>
              <a:chExt cx="608360" cy="525062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68" name="Folded Corner 67"/>
              <p:cNvSpPr/>
              <p:nvPr/>
            </p:nvSpPr>
            <p:spPr>
              <a:xfrm>
                <a:off x="7175908" y="3972779"/>
                <a:ext cx="381000" cy="313202"/>
              </a:xfrm>
              <a:prstGeom prst="foldedCorner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z</a:t>
                </a:r>
              </a:p>
            </p:txBody>
          </p:sp>
          <p:sp>
            <p:nvSpPr>
              <p:cNvPr id="69" name="Folded Corner 68"/>
              <p:cNvSpPr/>
              <p:nvPr/>
            </p:nvSpPr>
            <p:spPr>
              <a:xfrm>
                <a:off x="7289588" y="4078709"/>
                <a:ext cx="381000" cy="313202"/>
              </a:xfrm>
              <a:prstGeom prst="foldedCorner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olded Corner 69"/>
              <p:cNvSpPr/>
              <p:nvPr/>
            </p:nvSpPr>
            <p:spPr>
              <a:xfrm>
                <a:off x="7403268" y="4184639"/>
                <a:ext cx="381000" cy="313202"/>
              </a:xfrm>
              <a:prstGeom prst="foldedCorner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4873" y="3260210"/>
              <a:ext cx="923662" cy="1237587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87324" y="6356350"/>
            <a:ext cx="699475" cy="365125"/>
          </a:xfrm>
        </p:spPr>
        <p:txBody>
          <a:bodyPr/>
          <a:lstStyle/>
          <a:p>
            <a:fld id="{29047786-B2D1-D847-AED2-FC3D5082DED3}" type="slidenum">
              <a:rPr lang="en-US" smtClean="0"/>
              <a:t>15</a:t>
            </a:fld>
            <a:r>
              <a:rPr lang="en-US" dirty="0"/>
              <a:t>/38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0" y="80425"/>
            <a:ext cx="9246352" cy="1214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/>
              <a:t>χDB: Hybrid Machine-Human Approach to Populating a DB of </a:t>
            </a:r>
            <a:r>
              <a:rPr lang="en-US" sz="4300" dirty="0" err="1"/>
              <a:t>χ</a:t>
            </a:r>
            <a:r>
              <a:rPr lang="en-US" sz="4300" dirty="0"/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213111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1486055"/>
            <a:ext cx="610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BF1510"/>
                </a:solidFill>
              </a:rPr>
              <a:t>Was this approach viable? competitive?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783376"/>
              </p:ext>
            </p:extLst>
          </p:nvPr>
        </p:nvGraphicFramePr>
        <p:xfrm>
          <a:off x="457199" y="2396915"/>
          <a:ext cx="8489586" cy="322723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44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37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Physical Properties of Polymers Handbook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𝛘DB Digital Handbook of  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26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134  𝛘  values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237  𝛘  values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26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41 polymers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63 polymers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265">
                <a:tc>
                  <a:txBody>
                    <a:bodyPr/>
                    <a:lstStyle/>
                    <a:p>
                      <a:pPr lvl="0" algn="l"/>
                      <a:r>
                        <a:rPr lang="en-US" sz="2400" dirty="0"/>
                        <a:t>Last published in 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84  𝛘 values measured from 2010 to 2015</a:t>
                      </a:r>
                      <a:endParaRPr lang="en-US" sz="24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16</a:t>
            </a:fld>
            <a:r>
              <a:rPr lang="en-US" dirty="0"/>
              <a:t>/38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6148" y="5805583"/>
            <a:ext cx="186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20 weeks</a:t>
            </a:r>
          </a:p>
          <a:p>
            <a:r>
              <a:rPr lang="en-US" b="1" dirty="0">
                <a:solidFill>
                  <a:srgbClr val="C00000"/>
                </a:solidFill>
              </a:rPr>
              <a:t>144 person-hours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1055168"/>
            <a:ext cx="84582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We required only 144 student hours to extract more 𝛘 values than are found in a major handbook.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8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Materials science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Information Extraction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χDB</a:t>
            </a:r>
            <a:r>
              <a:rPr lang="en-US" sz="4000" dirty="0"/>
              <a:t> 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T</a:t>
            </a:r>
            <a:r>
              <a:rPr lang="en-US" sz="4000" b="1" baseline="-25000" dirty="0">
                <a:solidFill>
                  <a:srgbClr val="C00000"/>
                </a:solidFill>
              </a:rPr>
              <a:t>g </a:t>
            </a:r>
            <a:r>
              <a:rPr lang="en-US" sz="4000" b="1" dirty="0">
                <a:solidFill>
                  <a:srgbClr val="C00000"/>
                </a:solidFill>
              </a:rPr>
              <a:t>IE Pipeline </a:t>
            </a:r>
            <a:r>
              <a:rPr lang="en-US" sz="4000" dirty="0"/>
              <a:t>(more automation)</a:t>
            </a:r>
            <a:endParaRPr lang="en-US" sz="4000" b="1" baseline="-25000" dirty="0">
              <a:solidFill>
                <a:srgbClr val="C00000"/>
              </a:solidFill>
            </a:endParaRPr>
          </a:p>
          <a:p>
            <a:r>
              <a:rPr lang="en-US" sz="4000" dirty="0" err="1"/>
              <a:t>PolyNER</a:t>
            </a:r>
            <a:r>
              <a:rPr lang="en-US" sz="4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17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60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18</a:t>
            </a:fld>
            <a:r>
              <a:rPr lang="en-US" dirty="0"/>
              <a:t>/38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349623" y="1229160"/>
            <a:ext cx="4932071" cy="4874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is Temperature at which a polymer transitions from a solid, </a:t>
            </a:r>
            <a:r>
              <a:rPr lang="en-US" b="1" dirty="0">
                <a:solidFill>
                  <a:srgbClr val="C00000"/>
                </a:solidFill>
              </a:rPr>
              <a:t>amorphous, glassy state </a:t>
            </a:r>
            <a:r>
              <a:rPr lang="en-US" dirty="0"/>
              <a:t>to a </a:t>
            </a:r>
            <a:r>
              <a:rPr lang="en-US" b="1" dirty="0">
                <a:solidFill>
                  <a:srgbClr val="C00000"/>
                </a:solidFill>
              </a:rPr>
              <a:t>rubbery state </a:t>
            </a:r>
            <a:r>
              <a:rPr lang="en-US" dirty="0"/>
              <a:t>as the temperature is increased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61046" y="1051361"/>
            <a:ext cx="3205788" cy="3060695"/>
            <a:chOff x="5126702" y="2143243"/>
            <a:chExt cx="3328418" cy="349823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702" y="2143243"/>
              <a:ext cx="3328418" cy="349823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515898" y="2625215"/>
              <a:ext cx="1681315" cy="75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((</a:t>
              </a:r>
              <a:r>
                <a:rPr lang="en-US" dirty="0">
                  <a:solidFill>
                    <a:schemeClr val="tx1"/>
                  </a:solidFill>
                </a:rPr>
                <a:t>(No shape or arrangement)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91054" y="3943756"/>
              <a:ext cx="1264066" cy="75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Mobile molecules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58901" y="4657373"/>
              <a:ext cx="1218145" cy="507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Trapped molecules</a:t>
              </a:r>
            </a:p>
          </p:txBody>
        </p:sp>
      </p:grpSp>
      <p:pic>
        <p:nvPicPr>
          <p:cNvPr id="1026" name="Picture 2" descr="http://4.bp.blogspot.com/-49Jct_BQi_8/VhaeWNxiZDI/AAAAAAAAAM0/gAq5JRUHhJc/s1600/Polymers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4187" r="393"/>
          <a:stretch/>
        </p:blipFill>
        <p:spPr bwMode="auto">
          <a:xfrm>
            <a:off x="197224" y="3991422"/>
            <a:ext cx="5634294" cy="18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000" y="5804042"/>
            <a:ext cx="2226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Synthetic rubber: </a:t>
            </a:r>
            <a:r>
              <a:rPr lang="en-US" sz="1400" b="1" dirty="0" err="1"/>
              <a:t>Tg</a:t>
            </a:r>
            <a:r>
              <a:rPr lang="en-US" sz="1400" b="1" dirty="0"/>
              <a:t> ~ -70ºC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1763" y="5808952"/>
            <a:ext cx="3745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Acrylonitrile butadiene styrene (ABS): </a:t>
            </a:r>
            <a:r>
              <a:rPr lang="en-US" sz="1400" b="1" dirty="0" err="1"/>
              <a:t>Tg</a:t>
            </a:r>
            <a:r>
              <a:rPr lang="en-US" sz="1400" b="1" dirty="0"/>
              <a:t> ~ 105ºC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4470" y="3947034"/>
            <a:ext cx="316089" cy="38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6151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http://</a:t>
            </a:r>
            <a:r>
              <a:rPr lang="en-US" sz="1400" dirty="0" err="1"/>
              <a:t>www.labiotheque.org</a:t>
            </a:r>
            <a:r>
              <a:rPr lang="en-US" sz="1400" dirty="0"/>
              <a:t>/2015/10/what-polymers-are-world-of-</a:t>
            </a:r>
            <a:r>
              <a:rPr lang="en-US" sz="1400" dirty="0" err="1"/>
              <a:t>plastic.html</a:t>
            </a:r>
            <a:endParaRPr lang="en-US" sz="1400" dirty="0"/>
          </a:p>
        </p:txBody>
      </p:sp>
      <p:sp>
        <p:nvSpPr>
          <p:cNvPr id="7" name="Cloud 6"/>
          <p:cNvSpPr/>
          <p:nvPr/>
        </p:nvSpPr>
        <p:spPr>
          <a:xfrm>
            <a:off x="6263982" y="4173729"/>
            <a:ext cx="2602851" cy="156421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Think of chewing gum and drinking cold water!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Glass Transition Temperature (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5385020" y="1590991"/>
            <a:ext cx="7431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Volume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2496" y="3756171"/>
            <a:ext cx="11231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89771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9126" y="2098158"/>
            <a:ext cx="4262874" cy="3731172"/>
          </a:xfrm>
        </p:spPr>
        <p:txBody>
          <a:bodyPr>
            <a:normAutofit/>
          </a:bodyPr>
          <a:lstStyle/>
          <a:p>
            <a:r>
              <a:rPr lang="en-US" dirty="0"/>
              <a:t>2.5 million publications *</a:t>
            </a:r>
          </a:p>
          <a:p>
            <a:r>
              <a:rPr lang="en-US" dirty="0"/>
              <a:t>28,100 journals *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 of simply-stated scientific fact: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1972" y="2099073"/>
            <a:ext cx="4262874" cy="3731172"/>
          </a:xfrm>
        </p:spPr>
        <p:txBody>
          <a:bodyPr>
            <a:normAutofit/>
          </a:bodyPr>
          <a:lstStyle/>
          <a:p>
            <a:r>
              <a:rPr lang="en-US" dirty="0"/>
              <a:t>Subtleties in Phrasing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Domain knowledge is sometimes required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19</a:t>
            </a:fld>
            <a:r>
              <a:rPr lang="en-US" dirty="0"/>
              <a:t>/38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0132" y="5680939"/>
            <a:ext cx="411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BF1510"/>
                </a:solidFill>
              </a:rPr>
              <a:t>poly(1,2:3,4-di-O-isopropylidene-6-O-(2′ −formyl-4′ - </a:t>
            </a:r>
            <a:r>
              <a:rPr lang="en-US" sz="1600" b="1" i="1" dirty="0" err="1">
                <a:solidFill>
                  <a:srgbClr val="BF1510"/>
                </a:solidFill>
              </a:rPr>
              <a:t>vinylphenyl</a:t>
            </a:r>
            <a:r>
              <a:rPr lang="en-US" sz="1600" b="1" i="1" dirty="0">
                <a:solidFill>
                  <a:srgbClr val="BF1510"/>
                </a:solidFill>
              </a:rPr>
              <a:t>)-d-</a:t>
            </a:r>
            <a:r>
              <a:rPr lang="en-US" sz="1600" b="1" i="1" dirty="0" err="1">
                <a:solidFill>
                  <a:srgbClr val="BF1510"/>
                </a:solidFill>
              </a:rPr>
              <a:t>galactopyranose</a:t>
            </a:r>
            <a:r>
              <a:rPr lang="en-US" sz="1600" b="1" i="1" dirty="0">
                <a:solidFill>
                  <a:srgbClr val="BF1510"/>
                </a:solidFill>
              </a:rPr>
              <a:t>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804" y="5044463"/>
            <a:ext cx="3468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BF1510"/>
                </a:solidFill>
              </a:rPr>
              <a:t>PDMS has a Tg of −120 °C.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80" y="6547013"/>
            <a:ext cx="8525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M. Ware and M. </a:t>
            </a:r>
            <a:r>
              <a:rPr lang="en-US" sz="1200" dirty="0" err="1"/>
              <a:t>Mabe</a:t>
            </a:r>
            <a:r>
              <a:rPr lang="en-US" sz="1200" dirty="0"/>
              <a:t>. The STM report: An overview of scientific and scholarly journal publishing. Technical report, STM, 2015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83293" y="2750785"/>
            <a:ext cx="3919427" cy="171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BF151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The glass transition temperature (</a:t>
            </a:r>
            <a:r>
              <a:rPr lang="en-US" sz="1800" dirty="0" err="1"/>
              <a:t>Tg</a:t>
            </a:r>
            <a:r>
              <a:rPr lang="en-US" sz="1800" dirty="0"/>
              <a:t>) of </a:t>
            </a:r>
            <a:r>
              <a:rPr lang="en-US" sz="1800" b="1" dirty="0"/>
              <a:t>P3PT</a:t>
            </a:r>
            <a:r>
              <a:rPr lang="en-US" sz="1800" dirty="0"/>
              <a:t> was determined from </a:t>
            </a:r>
            <a:r>
              <a:rPr lang="en-US" sz="1800" u="sng" dirty="0"/>
              <a:t>second DSC scan </a:t>
            </a:r>
            <a:r>
              <a:rPr lang="en-US" sz="1800" dirty="0"/>
              <a:t>to be </a:t>
            </a:r>
            <a:r>
              <a:rPr lang="en-US" sz="1800" b="1" dirty="0">
                <a:solidFill>
                  <a:srgbClr val="FF0000"/>
                </a:solidFill>
              </a:rPr>
              <a:t>37 °C</a:t>
            </a:r>
            <a:r>
              <a:rPr lang="en-US" sz="1800" dirty="0"/>
              <a:t>, which is to be compared to a higher </a:t>
            </a:r>
            <a:r>
              <a:rPr lang="en-US" sz="1800" b="1" dirty="0" err="1"/>
              <a:t>Tg</a:t>
            </a:r>
            <a:r>
              <a:rPr lang="en-US" sz="1800" b="1" dirty="0"/>
              <a:t> of 66.9 °C </a:t>
            </a:r>
            <a:r>
              <a:rPr lang="en-US" sz="1800" dirty="0"/>
              <a:t>reported for P3BT(11a) and a lower </a:t>
            </a:r>
            <a:r>
              <a:rPr lang="en-US" sz="1800" b="1" dirty="0" err="1"/>
              <a:t>Tg</a:t>
            </a:r>
            <a:r>
              <a:rPr lang="en-US" sz="1800" b="1" dirty="0"/>
              <a:t> of 12.1 °C</a:t>
            </a:r>
            <a:r>
              <a:rPr lang="en-US" sz="1800" dirty="0"/>
              <a:t> reported for P3HT.(20).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9126" y="1451266"/>
            <a:ext cx="4157771" cy="5045760"/>
            <a:chOff x="309126" y="1472286"/>
            <a:chExt cx="4157771" cy="4957634"/>
          </a:xfrm>
        </p:grpSpPr>
        <p:sp>
          <p:nvSpPr>
            <p:cNvPr id="20" name="Rounded Rectangle 19"/>
            <p:cNvSpPr/>
            <p:nvPr/>
          </p:nvSpPr>
          <p:spPr>
            <a:xfrm>
              <a:off x="309126" y="1912570"/>
              <a:ext cx="4157771" cy="451735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7263" y="1472286"/>
              <a:ext cx="1481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2800" b="1" dirty="0">
                  <a:ln/>
                  <a:solidFill>
                    <a:schemeClr val="accent3"/>
                  </a:solidFill>
                </a:rPr>
                <a:t>Machine</a:t>
              </a:r>
              <a:endParaRPr lang="en-US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1972" y="1451266"/>
            <a:ext cx="4157771" cy="5045760"/>
            <a:chOff x="309126" y="1472286"/>
            <a:chExt cx="4157771" cy="4957634"/>
          </a:xfrm>
        </p:grpSpPr>
        <p:sp>
          <p:nvSpPr>
            <p:cNvPr id="23" name="Rounded Rectangle 22"/>
            <p:cNvSpPr/>
            <p:nvPr/>
          </p:nvSpPr>
          <p:spPr>
            <a:xfrm>
              <a:off x="309126" y="1912570"/>
              <a:ext cx="4157771" cy="451735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7263" y="1472286"/>
              <a:ext cx="1265090" cy="51408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2800" b="1" dirty="0">
                  <a:ln/>
                  <a:solidFill>
                    <a:schemeClr val="accent3"/>
                  </a:solidFill>
                </a:rPr>
                <a:t>Human</a:t>
              </a:r>
              <a:endParaRPr lang="en-US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0" y="50799"/>
            <a:ext cx="9143999" cy="134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do we need a hybrid IE approach?</a:t>
            </a:r>
          </a:p>
        </p:txBody>
      </p:sp>
    </p:spTree>
    <p:extLst>
      <p:ext uri="{BB962C8B-B14F-4D97-AF65-F5344CB8AC3E}">
        <p14:creationId xmlns:p14="http://schemas.microsoft.com/office/powerpoint/2010/main" val="24392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Paper Deluge!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1850"/>
            <a:ext cx="8498541" cy="52578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2.5 million </a:t>
            </a:r>
            <a:r>
              <a:rPr lang="en-US" dirty="0"/>
              <a:t>publications*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28,100</a:t>
            </a:r>
            <a:r>
              <a:rPr lang="en-US" dirty="0"/>
              <a:t> journals*</a:t>
            </a:r>
          </a:p>
          <a:p>
            <a:r>
              <a:rPr lang="en-US" dirty="0"/>
              <a:t>Scientific facts are embedded in text, figures, tables, and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</a:t>
            </a:fld>
            <a:r>
              <a:rPr lang="en-US" dirty="0"/>
              <a:t>/38</a:t>
            </a:r>
          </a:p>
        </p:txBody>
      </p:sp>
      <p:pic>
        <p:nvPicPr>
          <p:cNvPr id="1026" name="Picture 2" descr="mage result for scientific publication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2" y="3254241"/>
            <a:ext cx="4020436" cy="30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80" y="6587354"/>
            <a:ext cx="8525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M. Ware and M. </a:t>
            </a:r>
            <a:r>
              <a:rPr lang="en-US" sz="1200" dirty="0" err="1"/>
              <a:t>Mabe</a:t>
            </a:r>
            <a:r>
              <a:rPr lang="en-US" sz="1200" dirty="0"/>
              <a:t>. The STM report: An overview of scientific and scholarly journal publishing. Technical report, STM, 2015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721" y="5730105"/>
            <a:ext cx="759855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Inaccessible to humans, inaccessible to machines!</a:t>
            </a:r>
          </a:p>
        </p:txBody>
      </p:sp>
    </p:spTree>
    <p:extLst>
      <p:ext uri="{BB962C8B-B14F-4D97-AF65-F5344CB8AC3E}">
        <p14:creationId xmlns:p14="http://schemas.microsoft.com/office/powerpoint/2010/main" val="13446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3648938"/>
            <a:ext cx="8965137" cy="22838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20</a:t>
            </a:fld>
            <a:r>
              <a:rPr lang="en-US" dirty="0"/>
              <a:t>/38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510" y="2802623"/>
            <a:ext cx="8360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Combination of </a:t>
            </a:r>
            <a:r>
              <a:rPr lang="en-US" sz="2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rule-based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machine learning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2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crowdsourcing approaches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8863" y="793376"/>
            <a:ext cx="8780928" cy="1307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 propose a hybrid IE pipeline that leverages machines and humans strengths</a:t>
            </a:r>
          </a:p>
        </p:txBody>
      </p:sp>
    </p:spTree>
    <p:extLst>
      <p:ext uri="{BB962C8B-B14F-4D97-AF65-F5344CB8AC3E}">
        <p14:creationId xmlns:p14="http://schemas.microsoft.com/office/powerpoint/2010/main" val="422810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28221" y="1605242"/>
            <a:ext cx="4706467" cy="4804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Other types of outputs:</a:t>
            </a:r>
          </a:p>
          <a:p>
            <a:pPr lvl="1"/>
            <a:r>
              <a:rPr lang="en-US" sz="2400" dirty="0"/>
              <a:t>Chemical compounds with associated T</a:t>
            </a:r>
            <a:r>
              <a:rPr lang="en-US" sz="2400" baseline="-25000" dirty="0"/>
              <a:t>g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Silica – 1475 K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“</a:t>
            </a:r>
            <a:r>
              <a:rPr lang="en-US" sz="2400" i="1" dirty="0"/>
              <a:t>Solitary</a:t>
            </a:r>
            <a:r>
              <a:rPr lang="en-US" sz="2400" dirty="0"/>
              <a:t>” </a:t>
            </a:r>
            <a:r>
              <a:rPr lang="en-US" sz="2400" dirty="0" err="1"/>
              <a:t>T</a:t>
            </a:r>
            <a:r>
              <a:rPr lang="en-US" sz="2400" baseline="-25000" dirty="0" err="1"/>
              <a:t>g</a:t>
            </a:r>
            <a:r>
              <a:rPr lang="en-US" sz="2400" dirty="0" err="1"/>
              <a:t>s</a:t>
            </a:r>
            <a:endParaRPr lang="en-US" sz="2400" dirty="0"/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100ºC</a:t>
            </a:r>
            <a:endParaRPr lang="en-US" sz="2800" i="1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Labeled compounds such as </a:t>
            </a:r>
            <a:r>
              <a:rPr lang="en-US" sz="2400" i="1" dirty="0"/>
              <a:t>Polymer A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Copolymer 10 – -13.2ºC </a:t>
            </a:r>
          </a:p>
          <a:p>
            <a:pPr lvl="2"/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21</a:t>
            </a:fld>
            <a:r>
              <a:rPr lang="en-US" dirty="0"/>
              <a:t>/38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05242"/>
            <a:ext cx="4673600" cy="425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ChemDataExtractor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Properties do not include </a:t>
            </a:r>
            <a:r>
              <a:rPr lang="en-US" sz="2400" b="1" dirty="0" err="1"/>
              <a:t>T</a:t>
            </a:r>
            <a:r>
              <a:rPr lang="en-US" sz="2400" b="1" baseline="-25000" dirty="0" err="1"/>
              <a:t>g</a:t>
            </a:r>
            <a:endParaRPr lang="en-US" sz="2400" b="1" baseline="-25000" dirty="0"/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Added rules to extract </a:t>
            </a:r>
            <a:r>
              <a:rPr lang="en-US" sz="2000" b="1" dirty="0" err="1">
                <a:solidFill>
                  <a:srgbClr val="C00000"/>
                </a:solidFill>
              </a:rPr>
              <a:t>T</a:t>
            </a:r>
            <a:r>
              <a:rPr lang="en-US" sz="2000" b="1" baseline="-25000" dirty="0" err="1">
                <a:solidFill>
                  <a:srgbClr val="C00000"/>
                </a:solidFill>
              </a:rPr>
              <a:t>g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lvl="1"/>
            <a:r>
              <a:rPr lang="en-US" sz="2400" dirty="0"/>
              <a:t>Does not distinguish polymers from other compounds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066" y="3791763"/>
            <a:ext cx="4120936" cy="3071620"/>
            <a:chOff x="251066" y="3969563"/>
            <a:chExt cx="4120936" cy="3071620"/>
          </a:xfrm>
        </p:grpSpPr>
        <p:sp>
          <p:nvSpPr>
            <p:cNvPr id="13" name="Rounded Rectangle 12"/>
            <p:cNvSpPr/>
            <p:nvPr/>
          </p:nvSpPr>
          <p:spPr>
            <a:xfrm>
              <a:off x="1023795" y="4025900"/>
              <a:ext cx="2575476" cy="2395706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47891" y="3969563"/>
              <a:ext cx="2727284" cy="2508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NimbusMonL" charset="0"/>
                </a:rPr>
                <a:t>    </a:t>
              </a:r>
              <a:r>
                <a:rPr lang="en-US" sz="1300" b="1" dirty="0">
                  <a:latin typeface="NimbusMonL" charset="0"/>
                </a:rPr>
                <a:t>{</a:t>
              </a:r>
              <a:r>
                <a:rPr lang="mr-IN" sz="1300" b="1" dirty="0">
                  <a:latin typeface="NimbusMonL" charset="0"/>
                </a:rPr>
                <a:t> </a:t>
              </a:r>
              <a:endParaRPr lang="mr-IN" sz="1300" b="1" dirty="0"/>
            </a:p>
            <a:p>
              <a:r>
                <a:rPr lang="en-US" sz="1300" b="1" dirty="0">
                  <a:latin typeface="NimbusMonL" charset="0"/>
                </a:rPr>
                <a:t>	“names”: 	[</a:t>
              </a:r>
              <a:endParaRPr lang="mr-IN" sz="1300" b="1" dirty="0"/>
            </a:p>
            <a:p>
              <a:r>
                <a:rPr lang="en-US" sz="1300" b="1" dirty="0">
                  <a:latin typeface="NimbusMonL" charset="0"/>
                </a:rPr>
                <a:t>		“PDMS”</a:t>
              </a:r>
              <a:r>
                <a:rPr lang="mr-IN" sz="1300" b="1" dirty="0">
                  <a:latin typeface="NimbusMonL" charset="0"/>
                </a:rPr>
                <a:t>, </a:t>
              </a:r>
              <a:endParaRPr lang="en-US" sz="1300" b="1" dirty="0">
                <a:latin typeface="NimbusMonL" charset="0"/>
              </a:endParaRPr>
            </a:p>
            <a:p>
              <a:r>
                <a:rPr lang="en-US" sz="1300" b="1" dirty="0">
                  <a:latin typeface="NimbusMonL" charset="0"/>
                </a:rPr>
                <a:t>		“</a:t>
              </a:r>
              <a:r>
                <a:rPr lang="en-US" sz="1300" b="1" dirty="0"/>
                <a:t>Polydimethylsiloxane</a:t>
              </a:r>
              <a:r>
                <a:rPr lang="en-US" sz="1300" b="1" dirty="0">
                  <a:latin typeface="NimbusMonL" charset="0"/>
                </a:rPr>
                <a:t>”</a:t>
              </a:r>
              <a:r>
                <a:rPr lang="mr-IN" sz="1300" b="1" dirty="0">
                  <a:latin typeface="NimbusMonL" charset="0"/>
                </a:rPr>
                <a:t> </a:t>
              </a:r>
              <a:endParaRPr lang="en-US" sz="1300" b="1" dirty="0">
                <a:latin typeface="NimbusMonL" charset="0"/>
              </a:endParaRPr>
            </a:p>
            <a:p>
              <a:r>
                <a:rPr lang="en-US" sz="1300" b="1" dirty="0">
                  <a:latin typeface="NimbusMonL" charset="0"/>
                </a:rPr>
                <a:t>			]</a:t>
              </a:r>
              <a:r>
                <a:rPr lang="mr-IN" sz="1300" b="1" dirty="0">
                  <a:latin typeface="NimbusMonL" charset="0"/>
                </a:rPr>
                <a:t>, </a:t>
              </a:r>
              <a:endParaRPr lang="en-US" sz="1300" b="1" dirty="0">
                <a:latin typeface="NimbusMonL" charset="0"/>
              </a:endParaRPr>
            </a:p>
            <a:p>
              <a:r>
                <a:rPr lang="en-US" sz="1300" b="1" dirty="0">
                  <a:latin typeface="NimbusMonL" charset="0"/>
                </a:rPr>
                <a:t>	“</a:t>
              </a:r>
              <a:r>
                <a:rPr lang="mr-IN" sz="1300" b="1" dirty="0" err="1">
                  <a:latin typeface="NimbusMonL" charset="0"/>
                </a:rPr>
                <a:t>glass_transitions</a:t>
              </a:r>
              <a:r>
                <a:rPr lang="en-US" sz="1300" b="1" dirty="0">
                  <a:latin typeface="NimbusMonL" charset="0"/>
                </a:rPr>
                <a:t>”</a:t>
              </a:r>
              <a:r>
                <a:rPr lang="mr-IN" sz="1300" b="1" dirty="0">
                  <a:latin typeface="NimbusMonL" charset="0"/>
                </a:rPr>
                <a:t>: </a:t>
              </a:r>
              <a:r>
                <a:rPr lang="en-US" sz="1300" b="1" dirty="0">
                  <a:latin typeface="NimbusMonL" charset="0"/>
                </a:rPr>
                <a:t>[</a:t>
              </a:r>
            </a:p>
            <a:p>
              <a:r>
                <a:rPr lang="en-US" sz="1300" b="1" dirty="0">
                  <a:latin typeface="NimbusMonL" charset="0"/>
                </a:rPr>
                <a:t>		{</a:t>
              </a:r>
            </a:p>
            <a:p>
              <a:r>
                <a:rPr lang="en-US" sz="1300" b="1" dirty="0">
                  <a:latin typeface="NimbusMonL" charset="0"/>
                </a:rPr>
                <a:t>		        “units”: “</a:t>
              </a:r>
              <a:r>
                <a:rPr lang="en-US" sz="1300" b="1" dirty="0"/>
                <a:t>°C</a:t>
              </a:r>
              <a:r>
                <a:rPr lang="en-US" sz="1300" b="1" dirty="0">
                  <a:latin typeface="NimbusMonL" charset="0"/>
                </a:rPr>
                <a:t>”,</a:t>
              </a:r>
              <a:br>
                <a:rPr lang="mr-IN" sz="1300" b="1" dirty="0">
                  <a:latin typeface="NimbusMonL" charset="0"/>
                </a:rPr>
              </a:br>
              <a:r>
                <a:rPr lang="en-US" sz="1300" b="1" dirty="0">
                  <a:latin typeface="NimbusMonL" charset="0"/>
                </a:rPr>
                <a:t>		        “</a:t>
              </a:r>
              <a:r>
                <a:rPr lang="mr-IN" sz="1300" b="1" dirty="0" err="1">
                  <a:latin typeface="NimbusMonL" charset="0"/>
                </a:rPr>
                <a:t>value</a:t>
              </a:r>
              <a:r>
                <a:rPr lang="en-US" sz="1300" b="1" dirty="0">
                  <a:latin typeface="NimbusMonL" charset="0"/>
                </a:rPr>
                <a:t>”</a:t>
              </a:r>
              <a:r>
                <a:rPr lang="mr-IN" sz="1300" b="1" dirty="0">
                  <a:latin typeface="NimbusMonL" charset="0"/>
                </a:rPr>
                <a:t>:</a:t>
              </a:r>
              <a:r>
                <a:rPr lang="en-US" sz="1300" b="1" dirty="0">
                  <a:latin typeface="NimbusMonL" charset="0"/>
                </a:rPr>
                <a:t> “-120”</a:t>
              </a:r>
            </a:p>
            <a:p>
              <a:r>
                <a:rPr lang="en-US" sz="1300" b="1" dirty="0">
                  <a:latin typeface="NimbusMonL" charset="0"/>
                </a:rPr>
                <a:t>	          }</a:t>
              </a:r>
              <a:r>
                <a:rPr lang="mr-IN" sz="1300" b="1" dirty="0">
                  <a:latin typeface="NimbusMonL" charset="0"/>
                </a:rPr>
                <a:t> </a:t>
              </a:r>
              <a:endParaRPr lang="mr-IN" sz="1300" b="1" dirty="0"/>
            </a:p>
            <a:p>
              <a:r>
                <a:rPr lang="en-US" sz="1300" b="1" dirty="0">
                  <a:latin typeface="NimbusMonL" charset="0"/>
                </a:rPr>
                <a:t>			]</a:t>
              </a:r>
            </a:p>
            <a:p>
              <a:r>
                <a:rPr lang="en-US" sz="1300" b="1" dirty="0">
                  <a:latin typeface="NimbusMonL" charset="0"/>
                </a:rPr>
                <a:t>     }</a:t>
              </a:r>
              <a:r>
                <a:rPr lang="mr-IN" sz="1300" b="1" dirty="0">
                  <a:latin typeface="NimbusMonL" charset="0"/>
                </a:rPr>
                <a:t> </a:t>
              </a:r>
              <a:endParaRPr lang="mr-IN" sz="13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066" y="6394852"/>
              <a:ext cx="4120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Ideal </a:t>
              </a:r>
              <a:r>
                <a:rPr lang="en-US" b="1" dirty="0" err="1">
                  <a:solidFill>
                    <a:srgbClr val="C0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C00000"/>
                  </a:solidFill>
                </a:rPr>
                <a:t>g</a:t>
              </a:r>
              <a:r>
                <a:rPr lang="en-US" b="1" dirty="0">
                  <a:solidFill>
                    <a:srgbClr val="C00000"/>
                  </a:solidFill>
                </a:rPr>
                <a:t> Record: </a:t>
              </a:r>
            </a:p>
            <a:p>
              <a:pPr algn="ctr"/>
              <a:r>
                <a:rPr lang="en-US" b="1" dirty="0"/>
                <a:t>Polydimethylsiloxane (PDMS)  </a:t>
              </a:r>
              <a:r>
                <a:rPr lang="mr-IN" b="1" dirty="0"/>
                <a:t>–</a:t>
              </a:r>
              <a:r>
                <a:rPr lang="en-US" b="1" dirty="0"/>
                <a:t> -120 ºC   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7199" y="322728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Based on Extended NLP Module to Extract T</a:t>
            </a:r>
            <a:r>
              <a:rPr lang="en-US" baseline="-25000" dirty="0"/>
              <a:t>g</a:t>
            </a:r>
            <a:r>
              <a:rPr lang="en-US" dirty="0"/>
              <a:t> (CDE+)</a:t>
            </a:r>
          </a:p>
        </p:txBody>
      </p:sp>
    </p:spTree>
    <p:extLst>
      <p:ext uri="{BB962C8B-B14F-4D97-AF65-F5344CB8AC3E}">
        <p14:creationId xmlns:p14="http://schemas.microsoft.com/office/powerpoint/2010/main" val="16176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A0FB357E-6871-9F42-B68A-D1651AE741AD}"/>
              </a:ext>
            </a:extLst>
          </p:cNvPr>
          <p:cNvSpPr/>
          <p:nvPr/>
        </p:nvSpPr>
        <p:spPr>
          <a:xfrm>
            <a:off x="3893260" y="5212467"/>
            <a:ext cx="1112704" cy="6141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22</a:t>
            </a:fld>
            <a:r>
              <a:rPr lang="en-US" dirty="0"/>
              <a:t>/38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096" y="900690"/>
            <a:ext cx="7043388" cy="3075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</a:rPr>
              <a:t>Rule-based polymer Identification and dictionary:</a:t>
            </a:r>
          </a:p>
          <a:p>
            <a:pPr lvl="1"/>
            <a:r>
              <a:rPr lang="en-US" sz="1800" dirty="0"/>
              <a:t>P(, poly</a:t>
            </a:r>
          </a:p>
          <a:p>
            <a:pPr lvl="1"/>
            <a:r>
              <a:rPr lang="en-US" sz="1800" dirty="0"/>
              <a:t>aggregate synonyms, acronyms, singular/plural forms</a:t>
            </a:r>
          </a:p>
          <a:p>
            <a:pPr lvl="1"/>
            <a:r>
              <a:rPr lang="en-US" sz="1800" dirty="0"/>
              <a:t>International Union of Pure and Applied Chemistry (IUPAC) naming conventions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-110835" y="13854"/>
            <a:ext cx="9254836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Further Processing of Irregular Outputs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295400ED-BB3A-0044-9473-3AE8D7468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141999"/>
              </p:ext>
            </p:extLst>
          </p:nvPr>
        </p:nvGraphicFramePr>
        <p:xfrm>
          <a:off x="563068" y="2629587"/>
          <a:ext cx="2688336" cy="3992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6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38">
                <a:tc>
                  <a:txBody>
                    <a:bodyPr/>
                    <a:lstStyle/>
                    <a:p>
                      <a:r>
                        <a:rPr lang="en-US" sz="1400" dirty="0"/>
                        <a:t>Poly(3-pentylthiophene)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259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r>
                        <a:rPr lang="en-US" sz="1400" b="0" dirty="0"/>
                        <a:t>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r>
                        <a:rPr lang="en-US" sz="1400" dirty="0"/>
                        <a:t>Copolymer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-13.2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75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r>
                        <a:rPr lang="en-US" sz="1400" dirty="0"/>
                        <a:t>PDMS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-120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r>
                        <a:rPr lang="en-US" sz="1400" dirty="0"/>
                        <a:t>PPDL-block-PLLA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-60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421">
                <a:tc>
                  <a:txBody>
                    <a:bodyPr/>
                    <a:lstStyle/>
                    <a:p>
                      <a:r>
                        <a:rPr lang="en-US" sz="1400" dirty="0"/>
                        <a:t>Quaternary ammonium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r>
                        <a:rPr lang="en-US" sz="1400" dirty="0"/>
                        <a:t>Poly4-ket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125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038">
                <a:tc>
                  <a:txBody>
                    <a:bodyPr/>
                    <a:lstStyle/>
                    <a:p>
                      <a:r>
                        <a:rPr lang="en-US" sz="1400" dirty="0"/>
                        <a:t>Cross-Linkable</a:t>
                      </a:r>
                      <a:r>
                        <a:rPr lang="en-US" sz="1400" baseline="0" dirty="0"/>
                        <a:t> Poly(</a:t>
                      </a:r>
                      <a:r>
                        <a:rPr lang="en-US" sz="1400" baseline="0" dirty="0" err="1"/>
                        <a:t>fluorene</a:t>
                      </a:r>
                      <a:r>
                        <a:rPr lang="en-US" sz="1400" baseline="0" dirty="0"/>
                        <a:t>)s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47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223">
                <a:tc>
                  <a:txBody>
                    <a:bodyPr/>
                    <a:lstStyle/>
                    <a:p>
                      <a:r>
                        <a:rPr lang="en-US" sz="1400" dirty="0"/>
                        <a:t>Silica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1475</a:t>
                      </a:r>
                      <a:r>
                        <a:rPr lang="en-US" sz="1400" b="0" baseline="0" dirty="0"/>
                        <a:t> K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A64AF202-2639-6145-93E1-00D84B299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28662"/>
              </p:ext>
            </p:extLst>
          </p:nvPr>
        </p:nvGraphicFramePr>
        <p:xfrm>
          <a:off x="5666510" y="2629587"/>
          <a:ext cx="2686491" cy="3992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73">
                <a:tc>
                  <a:txBody>
                    <a:bodyPr/>
                    <a:lstStyle/>
                    <a:p>
                      <a:r>
                        <a:rPr lang="en-US" sz="1400" dirty="0"/>
                        <a:t>Poly(3-pentylthiophene)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259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Isotactic polystyrene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r>
                        <a:rPr lang="en-US" sz="1400" b="0" dirty="0"/>
                        <a:t>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PMPC</a:t>
                      </a:r>
                      <a:r>
                        <a:rPr lang="en-US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-b-PMHPAC</a:t>
                      </a:r>
                      <a:r>
                        <a:rPr lang="en-US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-13.2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poly(9,9-dioctylfluorene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75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400" dirty="0"/>
                        <a:t>PDMS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-120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400" dirty="0"/>
                        <a:t>PPDL-block-PLLA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-60 </a:t>
                      </a:r>
                      <a:r>
                        <a:rPr lang="en-US" sz="1400" b="0" dirty="0"/>
                        <a:t>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873"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Quaternary ammonium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400" i="1" u="sng" strike="sngStrike" dirty="0"/>
                        <a:t>Poly4-ket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125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873">
                <a:tc>
                  <a:txBody>
                    <a:bodyPr/>
                    <a:lstStyle/>
                    <a:p>
                      <a:r>
                        <a:rPr lang="en-US" sz="1400" i="1" u="sng" strike="sngStrike" dirty="0"/>
                        <a:t>Cross-Linkable</a:t>
                      </a:r>
                      <a:r>
                        <a:rPr lang="en-US" sz="1400" i="1" u="sng" strike="sngStrike" baseline="0" dirty="0"/>
                        <a:t> Poly(</a:t>
                      </a:r>
                      <a:r>
                        <a:rPr lang="en-US" sz="1400" i="1" u="sng" strike="sngStrike" baseline="0" dirty="0" err="1"/>
                        <a:t>fluorene</a:t>
                      </a:r>
                      <a:r>
                        <a:rPr lang="en-US" sz="1400" i="1" u="sng" strike="sngStrike" baseline="0" dirty="0"/>
                        <a:t>)s</a:t>
                      </a:r>
                      <a:endParaRPr lang="en-US" sz="1400" i="1" u="sng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47 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Silica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1475</a:t>
                      </a:r>
                      <a:r>
                        <a:rPr lang="en-US" sz="1400" b="0" baseline="0" dirty="0"/>
                        <a:t> K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98ACBAAB-68D7-8A43-9716-0CD1ADC48164}"/>
              </a:ext>
            </a:extLst>
          </p:cNvPr>
          <p:cNvSpPr/>
          <p:nvPr/>
        </p:nvSpPr>
        <p:spPr>
          <a:xfrm>
            <a:off x="3568508" y="4619244"/>
            <a:ext cx="1762208" cy="484632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A20F463-F242-5C46-B0CC-566DF42F217D}"/>
              </a:ext>
            </a:extLst>
          </p:cNvPr>
          <p:cNvSpPr/>
          <p:nvPr/>
        </p:nvSpPr>
        <p:spPr>
          <a:xfrm>
            <a:off x="3893260" y="3896473"/>
            <a:ext cx="1112704" cy="6141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DA34F24-FCF1-B942-B4DB-FC57B5CC38A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36" y="3980905"/>
            <a:ext cx="926153" cy="44859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A6084-668B-D946-81C8-21E72D5B1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60" b="94318" l="40231" r="93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0" t="43177"/>
          <a:stretch/>
        </p:blipFill>
        <p:spPr>
          <a:xfrm>
            <a:off x="3957920" y="5212467"/>
            <a:ext cx="983385" cy="605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83DE8-0AC4-3E4B-A869-CA8CD5C7EF71}"/>
              </a:ext>
            </a:extLst>
          </p:cNvPr>
          <p:cNvSpPr txBox="1"/>
          <p:nvPr/>
        </p:nvSpPr>
        <p:spPr>
          <a:xfrm>
            <a:off x="3374544" y="3516645"/>
            <a:ext cx="215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Computer Modules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0BAFF07-C34A-2848-B780-F93926B02813}"/>
              </a:ext>
            </a:extLst>
          </p:cNvPr>
          <p:cNvSpPr txBox="1"/>
          <p:nvPr/>
        </p:nvSpPr>
        <p:spPr>
          <a:xfrm>
            <a:off x="3385574" y="5924991"/>
            <a:ext cx="2128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Crowdsourcing Modules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95B6BC-AD4D-7C42-B6D6-1441A43B71C1}"/>
              </a:ext>
            </a:extLst>
          </p:cNvPr>
          <p:cNvSpPr/>
          <p:nvPr/>
        </p:nvSpPr>
        <p:spPr>
          <a:xfrm>
            <a:off x="7081484" y="1203307"/>
            <a:ext cx="2069797" cy="1034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None/>
            </a:pPr>
            <a:r>
              <a:rPr lang="en-US" b="1" dirty="0">
                <a:latin typeface="Arial"/>
                <a:cs typeface="Arial"/>
              </a:rPr>
              <a:t>9555 compounds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US" b="1" dirty="0">
                <a:latin typeface="Arial"/>
                <a:cs typeface="Arial"/>
              </a:rPr>
              <a:t>12257 synonyms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US" b="1" dirty="0">
                <a:latin typeface="Arial"/>
                <a:cs typeface="Arial"/>
              </a:rPr>
              <a:t>233 confirmed T</a:t>
            </a:r>
            <a:r>
              <a:rPr lang="en-US" b="1" baseline="-25000" dirty="0">
                <a:latin typeface="Arial"/>
                <a:cs typeface="Arial"/>
              </a:rPr>
              <a:t>g</a:t>
            </a:r>
            <a:endParaRPr 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8C177-96AA-AF4E-9271-1F4F387B904B}"/>
              </a:ext>
            </a:extLst>
          </p:cNvPr>
          <p:cNvSpPr txBox="1"/>
          <p:nvPr/>
        </p:nvSpPr>
        <p:spPr>
          <a:xfrm>
            <a:off x="563068" y="6595027"/>
            <a:ext cx="215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Candidates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181AE-6B22-6F4F-84E0-70764298D248}"/>
              </a:ext>
            </a:extLst>
          </p:cNvPr>
          <p:cNvSpPr txBox="1"/>
          <p:nvPr/>
        </p:nvSpPr>
        <p:spPr>
          <a:xfrm>
            <a:off x="5934687" y="6595027"/>
            <a:ext cx="215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Confirmed Pairs</a:t>
            </a:r>
          </a:p>
        </p:txBody>
      </p:sp>
    </p:spTree>
    <p:extLst>
      <p:ext uri="{BB962C8B-B14F-4D97-AF65-F5344CB8AC3E}">
        <p14:creationId xmlns:p14="http://schemas.microsoft.com/office/powerpoint/2010/main" val="22815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Materials science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Information Extraction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χDB</a:t>
            </a:r>
            <a:r>
              <a:rPr lang="en-US" sz="4000" dirty="0"/>
              <a:t> 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4000" baseline="-25000" dirty="0">
                <a:solidFill>
                  <a:schemeClr val="bg1">
                    <a:lumMod val="50000"/>
                  </a:schemeClr>
                </a:solidFill>
              </a:rPr>
              <a:t>g</a:t>
            </a:r>
          </a:p>
          <a:p>
            <a:r>
              <a:rPr lang="en-US" sz="4000" b="1" dirty="0" err="1">
                <a:solidFill>
                  <a:srgbClr val="C00000"/>
                </a:solidFill>
              </a:rPr>
              <a:t>PolyNER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dirty="0"/>
              <a:t>(“</a:t>
            </a:r>
            <a:r>
              <a:rPr lang="en-US" sz="4000" i="1" dirty="0"/>
              <a:t>easy</a:t>
            </a:r>
            <a:r>
              <a:rPr lang="en-US" sz="4000" dirty="0"/>
              <a:t>” labeling &amp; human-in-the-loop)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23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0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e result for robot hand and human hand"/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711"/>
            <a:ext cx="9116945" cy="4518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44" y="1173349"/>
            <a:ext cx="8378255" cy="5365563"/>
          </a:xfrm>
        </p:spPr>
        <p:txBody>
          <a:bodyPr>
            <a:noAutofit/>
          </a:bodyPr>
          <a:lstStyle/>
          <a:p>
            <a:r>
              <a:rPr lang="en-US" sz="2800" b="1" dirty="0"/>
              <a:t>Named Entity Recognition (NER) is often the first step in entity relations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</a:t>
            </a: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dirty="0"/>
              <a:t>NLP module missed </a:t>
            </a:r>
            <a:r>
              <a:rPr lang="en-US" sz="2000" b="1" dirty="0">
                <a:solidFill>
                  <a:srgbClr val="C00000"/>
                </a:solidFill>
              </a:rPr>
              <a:t>50%</a:t>
            </a:r>
            <a:r>
              <a:rPr lang="en-US" sz="2000" dirty="0"/>
              <a:t> of Tg pairs because of incorrect polymer NER</a:t>
            </a:r>
            <a:endParaRPr lang="en-US" sz="2000" b="1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US" sz="2000" b="1" dirty="0">
                <a:sym typeface="Wingdings" pitchFamily="2" charset="2"/>
              </a:rPr>
              <a:t>Start with NER, specifically polymer NER</a:t>
            </a:r>
            <a:endParaRPr lang="en-US" sz="2000" b="1" dirty="0"/>
          </a:p>
          <a:p>
            <a:r>
              <a:rPr lang="en-US" sz="2800" b="1" dirty="0"/>
              <a:t>How do we combine expertise from human and computers at scale?</a:t>
            </a:r>
          </a:p>
          <a:p>
            <a:pPr marL="0" indent="0">
              <a:buNone/>
            </a:pPr>
            <a:r>
              <a:rPr lang="en-US" sz="2800" b="1" dirty="0">
                <a:sym typeface="Wingdings" pitchFamily="2" charset="2"/>
              </a:rPr>
              <a:t>	</a:t>
            </a: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US" sz="2000" b="1" dirty="0">
                <a:sym typeface="Wingdings" pitchFamily="2" charset="2"/>
              </a:rPr>
              <a:t>Use machine learning approach?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	 </a:t>
            </a:r>
            <a:r>
              <a:rPr lang="en-US" sz="2000" b="1" dirty="0">
                <a:sym typeface="Wingdings" pitchFamily="2" charset="2"/>
              </a:rPr>
              <a:t>But what if we lack training data?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         </a:t>
            </a:r>
            <a:r>
              <a:rPr lang="en-US" sz="2000" b="1" dirty="0">
                <a:sym typeface="Wingdings" pitchFamily="2" charset="2"/>
              </a:rPr>
              <a:t>Keep human in the loop to adjust models</a:t>
            </a:r>
          </a:p>
          <a:p>
            <a:r>
              <a:rPr lang="en-US" sz="2800" b="1" dirty="0"/>
              <a:t>How do we generalize the hybrid approach to other scientific entities?</a:t>
            </a:r>
          </a:p>
          <a:p>
            <a:pPr marL="0" indent="0">
              <a:buNone/>
            </a:pPr>
            <a:r>
              <a:rPr lang="en-US" sz="2000" b="1" dirty="0">
                <a:sym typeface="Wingdings" pitchFamily="2" charset="2"/>
              </a:rPr>
              <a:t>	</a:t>
            </a: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</a:t>
            </a:r>
            <a:r>
              <a:rPr lang="en-US" sz="2000" b="1" dirty="0">
                <a:sym typeface="Wingdings" pitchFamily="2" charset="2"/>
              </a:rPr>
              <a:t> How can we inject minimal amount of domain-specific knowledge?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24</a:t>
            </a:fld>
            <a:r>
              <a:rPr lang="en-US" dirty="0"/>
              <a:t>/38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PolyNER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0" y="1583225"/>
            <a:ext cx="8216900" cy="4843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Proposed Solution</a:t>
            </a:r>
            <a:r>
              <a:rPr lang="en-US" dirty="0"/>
              <a:t>: </a:t>
            </a:r>
            <a:r>
              <a:rPr lang="en-US" b="1" dirty="0"/>
              <a:t>Generalizable domain-informed Named Entity Recognition using machine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25</a:t>
            </a:fld>
            <a:r>
              <a:rPr lang="en-US" dirty="0"/>
              <a:t>/38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F82260-408C-4643-86F3-71CE86294B19}"/>
              </a:ext>
            </a:extLst>
          </p:cNvPr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PolyNER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6ECF85-D1F8-AF48-9E2F-814D4263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0361"/>
            <a:ext cx="9144000" cy="17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98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1471426"/>
            <a:ext cx="8229600" cy="4884924"/>
          </a:xfrm>
        </p:spPr>
        <p:txBody>
          <a:bodyPr>
            <a:normAutofit/>
          </a:bodyPr>
          <a:lstStyle/>
          <a:p>
            <a:r>
              <a:rPr lang="en-US" dirty="0"/>
              <a:t>CDE+: our polymer-aware ChemDataExtractor. It can process entire documents and look for all entities and properties, on average</a:t>
            </a:r>
          </a:p>
          <a:p>
            <a:pPr lvl="1"/>
            <a:r>
              <a:rPr lang="en-US" dirty="0"/>
              <a:t>Takes ~ 52 seconds to process a document</a:t>
            </a:r>
          </a:p>
          <a:p>
            <a:pPr lvl="1"/>
            <a:r>
              <a:rPr lang="en-US" dirty="0"/>
              <a:t>Polymers constitute only  0.2% of all words in a paper and appear in only about 4% of sentences</a:t>
            </a:r>
          </a:p>
          <a:p>
            <a:pPr lvl="1"/>
            <a:r>
              <a:rPr lang="en-US" dirty="0"/>
              <a:t>Text/message/sentence classification is used to classify text as “spam” vs. not “spam” (binary), “baking” vs. “equipment” etc.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55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Sentence 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B5C666-138B-BF47-B945-C493E7561EE9}"/>
              </a:ext>
            </a:extLst>
          </p:cNvPr>
          <p:cNvGrpSpPr/>
          <p:nvPr/>
        </p:nvGrpSpPr>
        <p:grpSpPr>
          <a:xfrm>
            <a:off x="401783" y="2552762"/>
            <a:ext cx="8271163" cy="4281542"/>
            <a:chOff x="457200" y="2490306"/>
            <a:chExt cx="8271163" cy="42815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A1004-C9D2-FF49-95BC-86E49694B6F2}"/>
                </a:ext>
              </a:extLst>
            </p:cNvPr>
            <p:cNvSpPr txBox="1"/>
            <p:nvPr/>
          </p:nvSpPr>
          <p:spPr>
            <a:xfrm>
              <a:off x="554182" y="2490306"/>
              <a:ext cx="8174181" cy="13234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We use </a:t>
              </a:r>
              <a:r>
                <a:rPr lang="en-US" sz="4000" dirty="0" err="1"/>
                <a:t>FastText</a:t>
              </a:r>
              <a:r>
                <a:rPr lang="en-US" sz="4000" dirty="0"/>
                <a:t>* to efficiently classify sentences that contain polymers.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42EE75-2067-8B40-BFB9-B24C1F47B55F}"/>
                </a:ext>
              </a:extLst>
            </p:cNvPr>
            <p:cNvSpPr/>
            <p:nvPr/>
          </p:nvSpPr>
          <p:spPr>
            <a:xfrm>
              <a:off x="457200" y="5940851"/>
              <a:ext cx="78970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Bojanowski, Piotr, Edouard Grave, Armand </a:t>
              </a:r>
              <a:r>
                <a:rPr lang="en-US" sz="1200" dirty="0" err="1"/>
                <a:t>Joulin</a:t>
              </a:r>
              <a:r>
                <a:rPr lang="en-US" sz="1200" dirty="0"/>
                <a:t>, and Tomas </a:t>
              </a:r>
              <a:r>
                <a:rPr lang="en-US" sz="1200" dirty="0" err="1"/>
                <a:t>Mikolov</a:t>
              </a:r>
              <a:r>
                <a:rPr lang="en-US" sz="1200" dirty="0"/>
                <a:t>. "Enriching word vectors with </a:t>
              </a:r>
              <a:r>
                <a:rPr lang="en-US" sz="1200" dirty="0" err="1"/>
                <a:t>subword</a:t>
              </a:r>
              <a:r>
                <a:rPr lang="en-US" sz="1200" dirty="0"/>
                <a:t> information." </a:t>
              </a:r>
              <a:r>
                <a:rPr lang="en-US" sz="1200" i="1" dirty="0" err="1"/>
                <a:t>arXiv</a:t>
              </a:r>
              <a:r>
                <a:rPr lang="en-US" sz="1200" i="1" dirty="0"/>
                <a:t> preprint arXiv:1607.04606</a:t>
              </a:r>
              <a:r>
                <a:rPr lang="en-US" sz="1200" dirty="0"/>
                <a:t> (2016).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err="1"/>
                <a:t>Joulin</a:t>
              </a:r>
              <a:r>
                <a:rPr lang="en-US" sz="1200" dirty="0"/>
                <a:t>, Armand, Edouard Grave, Piotr Bojanowski, and Tomas </a:t>
              </a:r>
              <a:r>
                <a:rPr lang="en-US" sz="1200" dirty="0" err="1"/>
                <a:t>Mikolov</a:t>
              </a:r>
              <a:r>
                <a:rPr lang="en-US" sz="1200" dirty="0"/>
                <a:t>. "Bag of tricks for efficient text classification." </a:t>
              </a:r>
              <a:r>
                <a:rPr lang="en-US" sz="1200" i="1" dirty="0" err="1"/>
                <a:t>arXiv</a:t>
              </a:r>
              <a:r>
                <a:rPr lang="en-US" sz="1200" i="1" dirty="0"/>
                <a:t> preprint arXiv:1607.01759</a:t>
              </a:r>
              <a:r>
                <a:rPr lang="en-US" sz="1200" dirty="0"/>
                <a:t> (2016).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0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7" y="1181902"/>
            <a:ext cx="5264728" cy="53865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Method maps each word in a sentence or document to a vector in an n-dimensional real vector space based on the linguistic context in which the word appears.</a:t>
            </a:r>
          </a:p>
          <a:p>
            <a:pPr lvl="1"/>
            <a:r>
              <a:rPr lang="en-US" dirty="0"/>
              <a:t>e.g. co-occurrence frequencies of words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Word2vec</a:t>
            </a:r>
            <a:r>
              <a:rPr lang="en-US" i="1" dirty="0"/>
              <a:t> (NN-based) added concept of similarity between words</a:t>
            </a: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27</a:t>
            </a:fld>
            <a:r>
              <a:rPr lang="en-US" dirty="0"/>
              <a:t>/38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04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Word Embedding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A355B-1385-D74B-973A-300874889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10" y="2050471"/>
            <a:ext cx="3473653" cy="3026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3C85A-17B7-4847-9AE1-91BB33451579}"/>
              </a:ext>
            </a:extLst>
          </p:cNvPr>
          <p:cNvSpPr txBox="1"/>
          <p:nvPr/>
        </p:nvSpPr>
        <p:spPr>
          <a:xfrm>
            <a:off x="5773769" y="5104014"/>
            <a:ext cx="299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king + man – woman = queen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9819F5-C379-8545-AD1E-42A79EDF556B}"/>
              </a:ext>
            </a:extLst>
          </p:cNvPr>
          <p:cNvSpPr/>
          <p:nvPr/>
        </p:nvSpPr>
        <p:spPr>
          <a:xfrm>
            <a:off x="180107" y="6290588"/>
            <a:ext cx="7386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Mikolov</a:t>
            </a:r>
            <a:r>
              <a:rPr lang="en-US" sz="1100" dirty="0"/>
              <a:t>, Tomas, Ilya </a:t>
            </a:r>
            <a:r>
              <a:rPr lang="en-US" sz="1100" dirty="0" err="1"/>
              <a:t>Sutskever</a:t>
            </a:r>
            <a:r>
              <a:rPr lang="en-US" sz="1100" dirty="0"/>
              <a:t>, Kai Chen, Greg S. </a:t>
            </a:r>
            <a:r>
              <a:rPr lang="en-US" sz="1100" dirty="0" err="1"/>
              <a:t>Corrado</a:t>
            </a:r>
            <a:r>
              <a:rPr lang="en-US" sz="1100" dirty="0"/>
              <a:t>, and Jeff Dean. "Distributed representations of words and phrases and their compositionality." In </a:t>
            </a:r>
            <a:r>
              <a:rPr lang="en-US" sz="1100" i="1" dirty="0"/>
              <a:t>Advances in neural information processing systems</a:t>
            </a:r>
            <a:r>
              <a:rPr lang="en-US" sz="1100" dirty="0"/>
              <a:t>, pp. 3111-3119. 2013.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EFF45-53D8-654C-8275-0255F69A5E97}"/>
              </a:ext>
            </a:extLst>
          </p:cNvPr>
          <p:cNvSpPr txBox="1"/>
          <p:nvPr/>
        </p:nvSpPr>
        <p:spPr>
          <a:xfrm>
            <a:off x="6755596" y="1497553"/>
            <a:ext cx="114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Word2vec</a:t>
            </a:r>
          </a:p>
        </p:txBody>
      </p:sp>
    </p:spTree>
    <p:extLst>
      <p:ext uri="{BB962C8B-B14F-4D97-AF65-F5344CB8AC3E}">
        <p14:creationId xmlns:p14="http://schemas.microsoft.com/office/powerpoint/2010/main" val="11493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39" y="1094509"/>
            <a:ext cx="8492843" cy="56217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use domain knowledge to generate candidate entities, in this case candidate polymers</a:t>
            </a:r>
          </a:p>
          <a:p>
            <a:pPr lvl="1"/>
            <a:r>
              <a:rPr lang="en-US" dirty="0"/>
              <a:t>Polystyrene (PS) is the most commonly studied polymers in our corpus (2684 appearances in DB); next most common appears 688 times</a:t>
            </a:r>
          </a:p>
          <a:p>
            <a:pPr lvl="1"/>
            <a:r>
              <a:rPr lang="en-US" dirty="0"/>
              <a:t> Hypothesis: polymers’ vectors are similar to PS vector</a:t>
            </a:r>
          </a:p>
          <a:p>
            <a:r>
              <a:rPr lang="en-US" dirty="0">
                <a:sym typeface="Wingdings" pitchFamily="2" charset="2"/>
              </a:rPr>
              <a:t>We used two approaches</a:t>
            </a:r>
          </a:p>
          <a:p>
            <a:pPr lvl="1"/>
            <a:r>
              <a:rPr lang="en-US" dirty="0">
                <a:sym typeface="Wingdings" pitchFamily="2" charset="2"/>
              </a:rPr>
              <a:t>Corpus level: Top-500 most similar to PS</a:t>
            </a:r>
          </a:p>
          <a:p>
            <a:pPr lvl="1"/>
            <a:r>
              <a:rPr lang="en-US" dirty="0">
                <a:sym typeface="Wingdings" pitchFamily="2" charset="2"/>
              </a:rPr>
              <a:t>Document level: Check each word (vector) in each selected sentence for similarity to PS &gt; threshold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28</a:t>
            </a:fld>
            <a:r>
              <a:rPr lang="en-US" dirty="0"/>
              <a:t>/38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3339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Candidate Generation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AB37F2-88A9-C54D-8004-5C5DBAEB749D}"/>
              </a:ext>
            </a:extLst>
          </p:cNvPr>
          <p:cNvGrpSpPr/>
          <p:nvPr/>
        </p:nvGrpSpPr>
        <p:grpSpPr>
          <a:xfrm>
            <a:off x="0" y="2888104"/>
            <a:ext cx="9171721" cy="3929911"/>
            <a:chOff x="-249382" y="2713826"/>
            <a:chExt cx="9171721" cy="39299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F9C645-587B-B244-9CC9-F9A5ACE4168B}"/>
                </a:ext>
              </a:extLst>
            </p:cNvPr>
            <p:cNvSpPr txBox="1"/>
            <p:nvPr/>
          </p:nvSpPr>
          <p:spPr>
            <a:xfrm>
              <a:off x="263231" y="2713826"/>
              <a:ext cx="8174181" cy="13234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We use </a:t>
              </a:r>
              <a:r>
                <a:rPr lang="en-US" sz="4000" dirty="0" err="1"/>
                <a:t>Gensim</a:t>
              </a:r>
              <a:r>
                <a:rPr lang="en-US" sz="4000" dirty="0"/>
                <a:t>* and </a:t>
              </a:r>
              <a:r>
                <a:rPr lang="en-US" sz="4000" dirty="0" err="1"/>
                <a:t>FastText</a:t>
              </a:r>
              <a:r>
                <a:rPr lang="en-US" sz="4000" dirty="0"/>
                <a:t> to generate word vectors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087ED0-305F-CB42-B37D-722707257B94}"/>
                </a:ext>
              </a:extLst>
            </p:cNvPr>
            <p:cNvSpPr/>
            <p:nvPr/>
          </p:nvSpPr>
          <p:spPr>
            <a:xfrm>
              <a:off x="-249382" y="6182072"/>
              <a:ext cx="91717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* </a:t>
              </a:r>
              <a:r>
                <a:rPr lang="en-US" sz="1200" dirty="0" err="1">
                  <a:solidFill>
                    <a:srgbClr val="454545"/>
                  </a:solidFill>
                  <a:latin typeface="Helvetica Neue" panose="02000503000000020004" pitchFamily="2" charset="0"/>
                </a:rPr>
                <a:t>Khosrovian</a:t>
              </a:r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, </a:t>
              </a:r>
              <a:r>
                <a:rPr lang="en-US" sz="1200" dirty="0" err="1">
                  <a:solidFill>
                    <a:srgbClr val="454545"/>
                  </a:solidFill>
                  <a:latin typeface="Helvetica Neue" panose="02000503000000020004" pitchFamily="2" charset="0"/>
                </a:rPr>
                <a:t>Keyvan</a:t>
              </a:r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, Dietmar </a:t>
              </a:r>
              <a:r>
                <a:rPr lang="en-US" sz="1200" dirty="0" err="1">
                  <a:solidFill>
                    <a:srgbClr val="454545"/>
                  </a:solidFill>
                  <a:latin typeface="Helvetica Neue" panose="02000503000000020004" pitchFamily="2" charset="0"/>
                </a:rPr>
                <a:t>Pfahl</a:t>
              </a:r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, and Vahid </a:t>
              </a:r>
              <a:r>
                <a:rPr lang="en-US" sz="1200" dirty="0" err="1">
                  <a:solidFill>
                    <a:srgbClr val="454545"/>
                  </a:solidFill>
                  <a:latin typeface="Helvetica Neue" panose="02000503000000020004" pitchFamily="2" charset="0"/>
                </a:rPr>
                <a:t>Garousi</a:t>
              </a:r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. "GENSIM 2.0: a customizable process simulation model for software process evaluation." In </a:t>
              </a:r>
              <a:r>
                <a:rPr lang="en-US" sz="1200" i="1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International Conference on Software Process</a:t>
              </a:r>
              <a:r>
                <a:rPr lang="en-US" sz="1200" dirty="0">
                  <a:solidFill>
                    <a:srgbClr val="454545"/>
                  </a:solidFill>
                  <a:latin typeface="Helvetica Neue" panose="02000503000000020004" pitchFamily="2" charset="0"/>
                </a:rPr>
                <a:t>, pp. 294-306. Springer, Berlin, Heidelberg, 2008</a:t>
              </a:r>
              <a:endParaRPr lang="en-US" sz="12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4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09" y="1233012"/>
            <a:ext cx="8271163" cy="5123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Automated candidate generation still includes many incorrect candidates (or false positives)</a:t>
            </a:r>
          </a:p>
          <a:p>
            <a:r>
              <a:rPr lang="en-US" dirty="0"/>
              <a:t>Expert material scientists labeled candidates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</a:t>
            </a:r>
            <a:r>
              <a:rPr lang="en-US" dirty="0"/>
              <a:t>upervised K Nearest Neighbor classifier to further refine our results.</a:t>
            </a:r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29</a:t>
            </a:fld>
            <a:r>
              <a:rPr lang="en-US" dirty="0"/>
              <a:t>/38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Candidate Classifier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4D1035-C103-7144-8E76-4BB5C065C14E}"/>
              </a:ext>
            </a:extLst>
          </p:cNvPr>
          <p:cNvGrpSpPr/>
          <p:nvPr/>
        </p:nvGrpSpPr>
        <p:grpSpPr>
          <a:xfrm>
            <a:off x="1773381" y="4324639"/>
            <a:ext cx="5597237" cy="2396836"/>
            <a:chOff x="1911927" y="3699164"/>
            <a:chExt cx="5597237" cy="239683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C681A9F-947F-D143-AF3D-234221866107}"/>
                </a:ext>
              </a:extLst>
            </p:cNvPr>
            <p:cNvSpPr/>
            <p:nvPr/>
          </p:nvSpPr>
          <p:spPr>
            <a:xfrm>
              <a:off x="1911927" y="3699164"/>
              <a:ext cx="5597237" cy="23968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age result for person on computer">
              <a:extLst>
                <a:ext uri="{FF2B5EF4-FFF2-40B4-BE49-F238E27FC236}">
                  <a16:creationId xmlns:a16="http://schemas.microsoft.com/office/drawing/2014/main" id="{F5A53EEE-E930-DF4E-BC68-030A0E5531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014" r="709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3" r="24401"/>
            <a:stretch/>
          </p:blipFill>
          <p:spPr bwMode="auto">
            <a:xfrm>
              <a:off x="2233399" y="3973463"/>
              <a:ext cx="1537856" cy="187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A6B131-44DC-C542-A01E-6A864CA8B2FD}"/>
                </a:ext>
              </a:extLst>
            </p:cNvPr>
            <p:cNvSpPr/>
            <p:nvPr/>
          </p:nvSpPr>
          <p:spPr>
            <a:xfrm>
              <a:off x="3976599" y="4453386"/>
              <a:ext cx="1563528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Automatically labeled candidates</a:t>
              </a:r>
            </a:p>
          </p:txBody>
        </p:sp>
        <p:pic>
          <p:nvPicPr>
            <p:cNvPr id="8" name="Picture 2" descr="Related image">
              <a:extLst>
                <a:ext uri="{FF2B5EF4-FFF2-40B4-BE49-F238E27FC236}">
                  <a16:creationId xmlns:a16="http://schemas.microsoft.com/office/drawing/2014/main" id="{8C29BB3D-4472-E44E-9F87-05CDA4A324F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3" t="6175" r="8776" b="9322"/>
            <a:stretch/>
          </p:blipFill>
          <p:spPr bwMode="auto">
            <a:xfrm>
              <a:off x="6036425" y="4407665"/>
              <a:ext cx="1005840" cy="10058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388502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529"/>
            <a:ext cx="8229600" cy="4525963"/>
          </a:xfrm>
        </p:spPr>
        <p:txBody>
          <a:bodyPr/>
          <a:lstStyle/>
          <a:p>
            <a:r>
              <a:rPr lang="en-US" dirty="0"/>
              <a:t>What?</a:t>
            </a:r>
          </a:p>
          <a:p>
            <a:pPr lvl="1"/>
            <a:r>
              <a:rPr lang="en-US" dirty="0"/>
              <a:t>In medicine: symptoms of a disease</a:t>
            </a:r>
          </a:p>
          <a:p>
            <a:pPr lvl="1"/>
            <a:r>
              <a:rPr lang="en-US" dirty="0"/>
              <a:t>In biology: properties or reactions of proteins</a:t>
            </a:r>
          </a:p>
          <a:p>
            <a:pPr lvl="1"/>
            <a:r>
              <a:rPr lang="en-US" dirty="0"/>
              <a:t>In molecular engineering: properties of materials</a:t>
            </a:r>
          </a:p>
          <a:p>
            <a:r>
              <a:rPr lang="en-US" dirty="0"/>
              <a:t>Where?</a:t>
            </a:r>
          </a:p>
          <a:p>
            <a:pPr lvl="1"/>
            <a:r>
              <a:rPr lang="en-US" dirty="0"/>
              <a:t>Textbooks </a:t>
            </a:r>
          </a:p>
          <a:p>
            <a:pPr lvl="1"/>
            <a:r>
              <a:rPr lang="en-US" dirty="0"/>
              <a:t>Scientific literature</a:t>
            </a:r>
          </a:p>
          <a:p>
            <a:pPr lvl="1"/>
            <a:r>
              <a:rPr lang="en-US" dirty="0"/>
              <a:t>Scientific databases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</a:t>
            </a:fld>
            <a:r>
              <a:rPr lang="en-US" dirty="0"/>
              <a:t>/38</a:t>
            </a:r>
          </a:p>
        </p:txBody>
      </p:sp>
      <p:pic>
        <p:nvPicPr>
          <p:cNvPr id="5" name="Picture 4" descr="text_sour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1" b="54508"/>
          <a:stretch/>
        </p:blipFill>
        <p:spPr>
          <a:xfrm>
            <a:off x="4572000" y="3779510"/>
            <a:ext cx="3751729" cy="23087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199" y="0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Scientific Facts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4884" y="1076229"/>
            <a:ext cx="8314232" cy="5737443"/>
            <a:chOff x="414884" y="1171109"/>
            <a:chExt cx="8314232" cy="5737443"/>
          </a:xfrm>
        </p:grpSpPr>
        <p:grpSp>
          <p:nvGrpSpPr>
            <p:cNvPr id="9" name="Group 8"/>
            <p:cNvGrpSpPr/>
            <p:nvPr/>
          </p:nvGrpSpPr>
          <p:grpSpPr>
            <a:xfrm>
              <a:off x="414884" y="1171109"/>
              <a:ext cx="8314232" cy="5094916"/>
              <a:chOff x="414884" y="1076980"/>
              <a:chExt cx="8314232" cy="509491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84" y="1679112"/>
                <a:ext cx="8314232" cy="449278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37218" y="1076980"/>
                <a:ext cx="7069564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Accessible to humans, accessible to machines!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126747" y="6262221"/>
              <a:ext cx="49988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Polymer Property Predictor and Database (PPPDB)</a:t>
              </a:r>
            </a:p>
            <a:p>
              <a:pPr algn="ctr"/>
              <a:r>
                <a:rPr lang="en-US" b="1" dirty="0"/>
                <a:t>https://</a:t>
              </a:r>
              <a:r>
                <a:rPr lang="en-US" b="1" dirty="0" err="1"/>
                <a:t>pppdb.uchicago.edu</a:t>
              </a:r>
              <a:r>
                <a:rPr lang="en-US" b="1" dirty="0"/>
                <a:t>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94576" y="310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914694-C35F-E645-9044-A20477F07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6189" y="3926650"/>
            <a:ext cx="4029996" cy="268666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3F47-B1B6-EB4B-9500-D49FC745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30</a:t>
            </a:fld>
            <a:r>
              <a:rPr lang="en-US" dirty="0"/>
              <a:t>/38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4F4A0-DF5C-264C-A1D3-7E61A87F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Results: Sentence Classification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A5DC4-C378-3E48-BF1F-4A9A5B60C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89" y="1018308"/>
            <a:ext cx="4029996" cy="268666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261B1C-EE5E-7244-B022-45965F66AEF9}"/>
              </a:ext>
            </a:extLst>
          </p:cNvPr>
          <p:cNvSpPr txBox="1">
            <a:spLocks/>
          </p:cNvSpPr>
          <p:nvPr/>
        </p:nvSpPr>
        <p:spPr>
          <a:xfrm>
            <a:off x="154074" y="1674792"/>
            <a:ext cx="4888981" cy="36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itchFamily="2" charset="2"/>
              </a:rPr>
              <a:t>Text processing </a:t>
            </a:r>
          </a:p>
          <a:p>
            <a:pPr lvl="1"/>
            <a:r>
              <a:rPr lang="en-US" dirty="0">
                <a:sym typeface="Wingdings" pitchFamily="2" charset="2"/>
              </a:rPr>
              <a:t>Modest effect on precision</a:t>
            </a:r>
          </a:p>
          <a:p>
            <a:pPr lvl="1"/>
            <a:r>
              <a:rPr lang="en-US" dirty="0">
                <a:sym typeface="Wingdings" pitchFamily="2" charset="2"/>
              </a:rPr>
              <a:t>Greater impact on recall</a:t>
            </a:r>
          </a:p>
          <a:p>
            <a:r>
              <a:rPr lang="en-US" dirty="0">
                <a:sym typeface="Wingdings" pitchFamily="2" charset="2"/>
              </a:rPr>
              <a:t>Results</a:t>
            </a:r>
          </a:p>
          <a:p>
            <a:pPr lvl="1"/>
            <a:r>
              <a:rPr lang="en-US" dirty="0">
                <a:sym typeface="Wingdings" pitchFamily="2" charset="2"/>
              </a:rPr>
              <a:t>Best precision 93.1%</a:t>
            </a:r>
          </a:p>
          <a:p>
            <a:pPr lvl="1"/>
            <a:r>
              <a:rPr lang="en-US" dirty="0">
                <a:sym typeface="Wingdings" pitchFamily="2" charset="2"/>
              </a:rPr>
              <a:t>Best recall: 67.4% 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16829A-2547-404A-9CDC-E9B0143628C3}"/>
              </a:ext>
            </a:extLst>
          </p:cNvPr>
          <p:cNvSpPr txBox="1"/>
          <p:nvPr/>
        </p:nvSpPr>
        <p:spPr>
          <a:xfrm>
            <a:off x="4715935" y="949035"/>
            <a:ext cx="4410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Receiver operating characteristic (ROC) curve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BABC23-0FCD-3243-9EA3-464DEE49805E}"/>
              </a:ext>
            </a:extLst>
          </p:cNvPr>
          <p:cNvSpPr txBox="1"/>
          <p:nvPr/>
        </p:nvSpPr>
        <p:spPr>
          <a:xfrm>
            <a:off x="5805079" y="3868211"/>
            <a:ext cx="22322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Precision Recall Curve</a:t>
            </a:r>
          </a:p>
        </p:txBody>
      </p:sp>
    </p:spTree>
    <p:extLst>
      <p:ext uri="{BB962C8B-B14F-4D97-AF65-F5344CB8AC3E}">
        <p14:creationId xmlns:p14="http://schemas.microsoft.com/office/powerpoint/2010/main" val="683160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3F47-B1B6-EB4B-9500-D49FC745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31</a:t>
            </a:fld>
            <a:r>
              <a:rPr lang="en-US" dirty="0"/>
              <a:t>/38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4F4A0-DF5C-264C-A1D3-7E61A87F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Results: Candidate Generation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261B1C-EE5E-7244-B022-45965F66AEF9}"/>
              </a:ext>
            </a:extLst>
          </p:cNvPr>
          <p:cNvSpPr txBox="1">
            <a:spLocks/>
          </p:cNvSpPr>
          <p:nvPr/>
        </p:nvSpPr>
        <p:spPr>
          <a:xfrm>
            <a:off x="306474" y="1439803"/>
            <a:ext cx="4627425" cy="36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itchFamily="2" charset="2"/>
              </a:rPr>
              <a:t>Domain-informed candidate generation</a:t>
            </a:r>
          </a:p>
          <a:p>
            <a:pPr lvl="1"/>
            <a:r>
              <a:rPr lang="en-US" dirty="0">
                <a:sym typeface="Wingdings" pitchFamily="2" charset="2"/>
              </a:rPr>
              <a:t>Use threshold of similarity to polystyrene and PS to generate candidate polymers</a:t>
            </a:r>
          </a:p>
          <a:p>
            <a:r>
              <a:rPr lang="en-US" dirty="0">
                <a:sym typeface="Wingdings" pitchFamily="2" charset="2"/>
              </a:rPr>
              <a:t>Results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AD949D-D4EE-774C-B1DB-7F63924482A2}"/>
              </a:ext>
            </a:extLst>
          </p:cNvPr>
          <p:cNvGrpSpPr/>
          <p:nvPr/>
        </p:nvGrpSpPr>
        <p:grpSpPr>
          <a:xfrm>
            <a:off x="4517402" y="1231719"/>
            <a:ext cx="4358116" cy="3885858"/>
            <a:chOff x="4503547" y="1231719"/>
            <a:chExt cx="4358116" cy="38858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18367E-BC11-EF4B-8F8F-B295BCE96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683"/>
            <a:stretch/>
          </p:blipFill>
          <p:spPr>
            <a:xfrm>
              <a:off x="4718723" y="1648691"/>
              <a:ext cx="3927764" cy="34688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0C1C3E-BD85-B848-BC14-694FAF79A052}"/>
                </a:ext>
              </a:extLst>
            </p:cNvPr>
            <p:cNvSpPr txBox="1"/>
            <p:nvPr/>
          </p:nvSpPr>
          <p:spPr>
            <a:xfrm>
              <a:off x="4503547" y="1231719"/>
              <a:ext cx="43581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Polymers from Ground Truth in Vector Space</a:t>
              </a: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952066-85DA-4246-AE88-EDA613AD1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424072"/>
              </p:ext>
            </p:extLst>
          </p:nvPr>
        </p:nvGraphicFramePr>
        <p:xfrm>
          <a:off x="385930" y="4907917"/>
          <a:ext cx="8489588" cy="193579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43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397">
                  <a:extLst>
                    <a:ext uri="{9D8B030D-6E8A-4147-A177-3AD203B41FA5}">
                      <a16:colId xmlns:a16="http://schemas.microsoft.com/office/drawing/2014/main" val="1248116542"/>
                    </a:ext>
                  </a:extLst>
                </a:gridCol>
                <a:gridCol w="2122397">
                  <a:extLst>
                    <a:ext uri="{9D8B030D-6E8A-4147-A177-3AD203B41FA5}">
                      <a16:colId xmlns:a16="http://schemas.microsoft.com/office/drawing/2014/main" val="3945329010"/>
                    </a:ext>
                  </a:extLst>
                </a:gridCol>
              </a:tblGrid>
              <a:tr h="64526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F-1 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826685"/>
                  </a:ext>
                </a:extLst>
              </a:tr>
              <a:tr h="64526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Corpus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31.1%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25.3%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27.9%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26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Document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44.0%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38.1%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40.9%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252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3F47-B1B6-EB4B-9500-D49FC745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32</a:t>
            </a:fld>
            <a:r>
              <a:rPr lang="en-US" dirty="0"/>
              <a:t>/38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4F4A0-DF5C-264C-A1D3-7E61A87F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Results: Candidate Classification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261B1C-EE5E-7244-B022-45965F66AEF9}"/>
              </a:ext>
            </a:extLst>
          </p:cNvPr>
          <p:cNvSpPr txBox="1">
            <a:spLocks/>
          </p:cNvSpPr>
          <p:nvPr/>
        </p:nvSpPr>
        <p:spPr>
          <a:xfrm>
            <a:off x="251054" y="1592207"/>
            <a:ext cx="4695019" cy="40743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itchFamily="2" charset="2"/>
              </a:rPr>
              <a:t>Text processing </a:t>
            </a:r>
          </a:p>
          <a:p>
            <a:pPr lvl="1"/>
            <a:r>
              <a:rPr lang="en-US" dirty="0">
                <a:sym typeface="Wingdings" pitchFamily="2" charset="2"/>
              </a:rPr>
              <a:t>Strip words</a:t>
            </a:r>
          </a:p>
          <a:p>
            <a:pPr lvl="1"/>
            <a:r>
              <a:rPr lang="en-US" dirty="0">
                <a:sym typeface="Wingdings" pitchFamily="2" charset="2"/>
              </a:rPr>
              <a:t>Remove regular English words</a:t>
            </a:r>
          </a:p>
          <a:p>
            <a:r>
              <a:rPr lang="en-US" dirty="0">
                <a:sym typeface="Wingdings" pitchFamily="2" charset="2"/>
              </a:rPr>
              <a:t>Results (classifying candidates)</a:t>
            </a:r>
          </a:p>
          <a:p>
            <a:pPr lvl="1"/>
            <a:r>
              <a:rPr lang="en-US" dirty="0">
                <a:sym typeface="Wingdings" pitchFamily="2" charset="2"/>
              </a:rPr>
              <a:t>Precision 45.2%</a:t>
            </a:r>
          </a:p>
          <a:p>
            <a:pPr lvl="1"/>
            <a:r>
              <a:rPr lang="en-US" dirty="0">
                <a:sym typeface="Wingdings" pitchFamily="2" charset="2"/>
              </a:rPr>
              <a:t>Recall: 53.8% 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169A2-AF2C-E04B-94B4-1E1F9B3C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1"/>
          <a:stretch/>
        </p:blipFill>
        <p:spPr>
          <a:xfrm>
            <a:off x="4574286" y="2063753"/>
            <a:ext cx="4426527" cy="3899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E79E96-5DC2-6A48-9FBE-F58463A68E34}"/>
              </a:ext>
            </a:extLst>
          </p:cNvPr>
          <p:cNvSpPr txBox="1"/>
          <p:nvPr/>
        </p:nvSpPr>
        <p:spPr>
          <a:xfrm>
            <a:off x="4448127" y="1328703"/>
            <a:ext cx="46788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Polymers and non-polymers from Ground Truth </a:t>
            </a:r>
          </a:p>
          <a:p>
            <a:r>
              <a:rPr lang="en-US" dirty="0"/>
              <a:t>in Vector Space</a:t>
            </a:r>
          </a:p>
        </p:txBody>
      </p:sp>
    </p:spTree>
    <p:extLst>
      <p:ext uri="{BB962C8B-B14F-4D97-AF65-F5344CB8AC3E}">
        <p14:creationId xmlns:p14="http://schemas.microsoft.com/office/powerpoint/2010/main" val="3054532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3F47-B1B6-EB4B-9500-D49FC745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33</a:t>
            </a:fld>
            <a:r>
              <a:rPr lang="en-US" dirty="0"/>
              <a:t>/38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4F4A0-DF5C-264C-A1D3-7E61A87F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Results: </a:t>
            </a:r>
            <a:r>
              <a:rPr lang="en-US" dirty="0" err="1"/>
              <a:t>PolyNER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C2282-70CC-284C-B058-5ADEA48339FA}"/>
              </a:ext>
            </a:extLst>
          </p:cNvPr>
          <p:cNvSpPr txBox="1"/>
          <p:nvPr/>
        </p:nvSpPr>
        <p:spPr>
          <a:xfrm>
            <a:off x="53788" y="5794268"/>
            <a:ext cx="903642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PolyNER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achieves comparable results to state-of-the-art software with automatic labeling and little training data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522B99-D238-0348-8C53-8D8586FF2834}"/>
              </a:ext>
            </a:extLst>
          </p:cNvPr>
          <p:cNvSpPr txBox="1">
            <a:spLocks/>
          </p:cNvSpPr>
          <p:nvPr/>
        </p:nvSpPr>
        <p:spPr>
          <a:xfrm>
            <a:off x="251054" y="1058247"/>
            <a:ext cx="8565741" cy="36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Performance measured against actual polymer names extracted by experts from 100 papers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62E9-69D8-0C4A-B9D4-16B4CBC7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54" y="2272395"/>
            <a:ext cx="4987373" cy="333003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1B74F7-A333-B64B-ADCA-60DDEDD0C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956644"/>
              </p:ext>
            </p:extLst>
          </p:nvPr>
        </p:nvGraphicFramePr>
        <p:xfrm>
          <a:off x="5238427" y="3536236"/>
          <a:ext cx="3851785" cy="1432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72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868">
                  <a:extLst>
                    <a:ext uri="{9D8B030D-6E8A-4147-A177-3AD203B41FA5}">
                      <a16:colId xmlns:a16="http://schemas.microsoft.com/office/drawing/2014/main" val="1248116542"/>
                    </a:ext>
                  </a:extLst>
                </a:gridCol>
                <a:gridCol w="669438">
                  <a:extLst>
                    <a:ext uri="{9D8B030D-6E8A-4147-A177-3AD203B41FA5}">
                      <a16:colId xmlns:a16="http://schemas.microsoft.com/office/drawing/2014/main" val="3945329010"/>
                    </a:ext>
                  </a:extLst>
                </a:gridCol>
              </a:tblGrid>
              <a:tr h="2840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PolyNER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</a:t>
                      </a:r>
                      <a:r>
                        <a:rPr lang="en-US" sz="1400" baseline="-25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9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CDE+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45.3%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59.3%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51.4%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59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PolyNER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36.2%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47.5%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41.1%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24">
                <a:tc>
                  <a:txBody>
                    <a:bodyPr/>
                    <a:lstStyle/>
                    <a:p>
                      <a:pPr lvl="0" algn="l"/>
                      <a:r>
                        <a:rPr lang="en-US" sz="1400" b="1" dirty="0" err="1"/>
                        <a:t>PolyNER</a:t>
                      </a:r>
                      <a:r>
                        <a:rPr lang="en-US" sz="1400" b="1" dirty="0"/>
                        <a:t> ∪ CDE+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35.0%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67.4%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46.0%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5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3F47-B1B6-EB4B-9500-D49FC745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34</a:t>
            </a:fld>
            <a:r>
              <a:rPr lang="en-US" dirty="0"/>
              <a:t>/38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4F4A0-DF5C-264C-A1D3-7E61A87F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5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PolyNER</a:t>
            </a:r>
            <a:r>
              <a:rPr lang="en-US" dirty="0"/>
              <a:t> Applied to Social Dataset Recognition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1F62FD-7AB7-9044-99A1-9EBDF43D7553}"/>
              </a:ext>
            </a:extLst>
          </p:cNvPr>
          <p:cNvSpPr txBox="1">
            <a:spLocks/>
          </p:cNvSpPr>
          <p:nvPr/>
        </p:nvSpPr>
        <p:spPr>
          <a:xfrm>
            <a:off x="251054" y="1806398"/>
            <a:ext cx="8565741" cy="36777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itchFamily="2" charset="2"/>
              </a:rPr>
              <a:t>Domain-specific knowledge: Sequences of capitalized words</a:t>
            </a:r>
          </a:p>
          <a:p>
            <a:r>
              <a:rPr lang="en-US" dirty="0">
                <a:sym typeface="Wingdings" pitchFamily="2" charset="2"/>
              </a:rPr>
              <a:t>Performance measured against actual dataset names extracted from 300 papers</a:t>
            </a:r>
          </a:p>
          <a:p>
            <a:r>
              <a:rPr lang="en-US" dirty="0">
                <a:sym typeface="Wingdings" pitchFamily="2" charset="2"/>
              </a:rPr>
              <a:t>Results:</a:t>
            </a:r>
          </a:p>
          <a:p>
            <a:pPr lvl="1"/>
            <a:r>
              <a:rPr lang="en-US" b="1" dirty="0">
                <a:sym typeface="Wingdings" pitchFamily="2" charset="2"/>
              </a:rPr>
              <a:t>Precision: 59.6%</a:t>
            </a:r>
          </a:p>
          <a:p>
            <a:pPr lvl="1"/>
            <a:r>
              <a:rPr lang="en-US" b="1" dirty="0">
                <a:sym typeface="Wingdings" pitchFamily="2" charset="2"/>
              </a:rPr>
              <a:t>Recall: 58.7 %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22657-0636-B04C-8265-125E88321063}"/>
              </a:ext>
            </a:extLst>
          </p:cNvPr>
          <p:cNvSpPr txBox="1"/>
          <p:nvPr/>
        </p:nvSpPr>
        <p:spPr>
          <a:xfrm>
            <a:off x="53788" y="5336480"/>
            <a:ext cx="903642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PolyNER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achieves promising results considering completely different and complex task of recognizing datasets (synonyms, varying years etc.)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0" y="1285178"/>
            <a:ext cx="6040588" cy="5572822"/>
          </a:xfrm>
        </p:spPr>
        <p:txBody>
          <a:bodyPr>
            <a:normAutofit/>
          </a:bodyPr>
          <a:lstStyle/>
          <a:p>
            <a:r>
              <a:rPr lang="en-US" dirty="0"/>
              <a:t>Many scientific entities are complex:</a:t>
            </a:r>
          </a:p>
          <a:p>
            <a:pPr lvl="1"/>
            <a:r>
              <a:rPr lang="en-US" dirty="0"/>
              <a:t>Lenient evaluation</a:t>
            </a:r>
          </a:p>
          <a:p>
            <a:pPr lvl="2"/>
            <a:r>
              <a:rPr lang="en-US" dirty="0"/>
              <a:t>Rule-based acronym/synonym extraction</a:t>
            </a:r>
          </a:p>
          <a:p>
            <a:pPr lvl="2"/>
            <a:r>
              <a:rPr lang="en-US" dirty="0"/>
              <a:t>Word-embedding acronym/synonym detection</a:t>
            </a:r>
          </a:p>
          <a:p>
            <a:pPr lvl="2"/>
            <a:r>
              <a:rPr lang="en-US" dirty="0"/>
              <a:t>Partial matches to present experts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35</a:t>
            </a:fld>
            <a:r>
              <a:rPr lang="en-US" dirty="0"/>
              <a:t>/38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4285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 in Scientific NER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D6AFB-F7E1-9944-BBAA-FBBB5F457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68" y="2190570"/>
            <a:ext cx="2272961" cy="2464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9640D-1269-504E-9570-4A3EA3E1643A}"/>
              </a:ext>
            </a:extLst>
          </p:cNvPr>
          <p:cNvSpPr txBox="1"/>
          <p:nvPr/>
        </p:nvSpPr>
        <p:spPr>
          <a:xfrm>
            <a:off x="6853141" y="4721684"/>
            <a:ext cx="158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Amber </a:t>
            </a:r>
            <a:r>
              <a:rPr lang="en-US" b="1" dirty="0" err="1"/>
              <a:t>Keahey</a:t>
            </a:r>
            <a:endParaRPr lang="en-US" b="1" dirty="0"/>
          </a:p>
          <a:p>
            <a:pPr algn="ctr"/>
            <a:r>
              <a:rPr lang="en-US" dirty="0"/>
              <a:t>U. Chicago</a:t>
            </a:r>
          </a:p>
        </p:txBody>
      </p:sp>
    </p:spTree>
    <p:extLst>
      <p:ext uri="{BB962C8B-B14F-4D97-AF65-F5344CB8AC3E}">
        <p14:creationId xmlns:p14="http://schemas.microsoft.com/office/powerpoint/2010/main" val="1757545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0" y="1285178"/>
            <a:ext cx="8672952" cy="5572822"/>
          </a:xfrm>
        </p:spPr>
        <p:txBody>
          <a:bodyPr>
            <a:normAutofit/>
          </a:bodyPr>
          <a:lstStyle/>
          <a:p>
            <a:r>
              <a:rPr lang="en-US" dirty="0"/>
              <a:t>Many scientific entities are complex:</a:t>
            </a:r>
          </a:p>
          <a:p>
            <a:pPr lvl="1"/>
            <a:r>
              <a:rPr lang="en-US" dirty="0"/>
              <a:t>Lenient evaluation</a:t>
            </a:r>
          </a:p>
          <a:p>
            <a:pPr lvl="1"/>
            <a:r>
              <a:rPr lang="en-US" dirty="0"/>
              <a:t>Human-in-the-loop with active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36</a:t>
            </a:fld>
            <a:r>
              <a:rPr lang="en-US" dirty="0"/>
              <a:t>/38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4285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 in Scientific NER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5ACBB-2625-5144-9177-8E24C036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84" y="3583526"/>
            <a:ext cx="1898073" cy="2226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958174-8E44-8546-8B22-D38F5C6E8AAC}"/>
              </a:ext>
            </a:extLst>
          </p:cNvPr>
          <p:cNvSpPr txBox="1"/>
          <p:nvPr/>
        </p:nvSpPr>
        <p:spPr>
          <a:xfrm>
            <a:off x="6417276" y="5810399"/>
            <a:ext cx="1664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Theodore Ando</a:t>
            </a:r>
          </a:p>
          <a:p>
            <a:pPr algn="ctr"/>
            <a:r>
              <a:rPr lang="en-US" dirty="0"/>
              <a:t>Princeton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43C392-A5B3-1448-84C0-9A98D72321BC}"/>
              </a:ext>
            </a:extLst>
          </p:cNvPr>
          <p:cNvGrpSpPr/>
          <p:nvPr/>
        </p:nvGrpSpPr>
        <p:grpSpPr>
          <a:xfrm>
            <a:off x="1094506" y="3583526"/>
            <a:ext cx="4073236" cy="2372783"/>
            <a:chOff x="1883394" y="3827674"/>
            <a:chExt cx="4669806" cy="3082571"/>
          </a:xfrm>
        </p:grpSpPr>
        <p:pic>
          <p:nvPicPr>
            <p:cNvPr id="12" name="Picture 2" descr="mage result for person on computer">
              <a:extLst>
                <a:ext uri="{FF2B5EF4-FFF2-40B4-BE49-F238E27FC236}">
                  <a16:creationId xmlns:a16="http://schemas.microsoft.com/office/drawing/2014/main" id="{65B91631-EE33-824A-B363-258A15BCD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3" r="24401"/>
            <a:stretch/>
          </p:blipFill>
          <p:spPr bwMode="auto">
            <a:xfrm>
              <a:off x="3449370" y="4540879"/>
              <a:ext cx="1537856" cy="187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DCDDE2-81E3-7140-A870-5B878B913925}"/>
                </a:ext>
              </a:extLst>
            </p:cNvPr>
            <p:cNvSpPr/>
            <p:nvPr/>
          </p:nvSpPr>
          <p:spPr>
            <a:xfrm>
              <a:off x="3148441" y="3827674"/>
              <a:ext cx="2151529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Word vectors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2672E4-54B1-BF4D-A257-E2A4046A2012}"/>
                </a:ext>
              </a:extLst>
            </p:cNvPr>
            <p:cNvSpPr/>
            <p:nvPr/>
          </p:nvSpPr>
          <p:spPr>
            <a:xfrm>
              <a:off x="5396753" y="5020802"/>
              <a:ext cx="1156447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Unlabeled data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0EA9EE-E507-6445-9485-7A2C98E7C1E5}"/>
                </a:ext>
              </a:extLst>
            </p:cNvPr>
            <p:cNvSpPr txBox="1"/>
            <p:nvPr/>
          </p:nvSpPr>
          <p:spPr>
            <a:xfrm>
              <a:off x="3778113" y="6510400"/>
              <a:ext cx="836558" cy="399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Experts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2647F9-36EB-4F43-BE01-FBE64BF6E716}"/>
                </a:ext>
              </a:extLst>
            </p:cNvPr>
            <p:cNvSpPr/>
            <p:nvPr/>
          </p:nvSpPr>
          <p:spPr>
            <a:xfrm>
              <a:off x="1883394" y="5084176"/>
              <a:ext cx="1156447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Labeled data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F7DA8435-613E-5A41-B710-78F967F61E48}"/>
                </a:ext>
              </a:extLst>
            </p:cNvPr>
            <p:cNvCxnSpPr>
              <a:stCxn id="13" idx="3"/>
              <a:endCxn id="14" idx="0"/>
            </p:cNvCxnSpPr>
            <p:nvPr/>
          </p:nvCxnSpPr>
          <p:spPr>
            <a:xfrm>
              <a:off x="5299970" y="4284874"/>
              <a:ext cx="675007" cy="735928"/>
            </a:xfrm>
            <a:prstGeom prst="curvedConnector2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A159B559-A558-4046-8C59-96AF47F604D5}"/>
                </a:ext>
              </a:extLst>
            </p:cNvPr>
            <p:cNvCxnSpPr>
              <a:stCxn id="16" idx="0"/>
              <a:endCxn id="13" idx="1"/>
            </p:cNvCxnSpPr>
            <p:nvPr/>
          </p:nvCxnSpPr>
          <p:spPr>
            <a:xfrm rot="5400000" flipH="1" flipV="1">
              <a:off x="2405378" y="4341114"/>
              <a:ext cx="799302" cy="686823"/>
            </a:xfrm>
            <a:prstGeom prst="curvedConnector2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2EA0ACD8-5423-B14E-B4AB-4497C39630F1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5400000">
              <a:off x="5006900" y="5688695"/>
              <a:ext cx="721570" cy="1214585"/>
            </a:xfrm>
            <a:prstGeom prst="curvedConnector2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2DF9C229-1FF5-864B-A543-7A0883BFF683}"/>
                </a:ext>
              </a:extLst>
            </p:cNvPr>
            <p:cNvCxnSpPr>
              <a:cxnSpLocks/>
              <a:stCxn id="15" idx="1"/>
              <a:endCxn id="16" idx="2"/>
            </p:cNvCxnSpPr>
            <p:nvPr/>
          </p:nvCxnSpPr>
          <p:spPr>
            <a:xfrm rot="10800000">
              <a:off x="2461618" y="5998578"/>
              <a:ext cx="1316496" cy="711747"/>
            </a:xfrm>
            <a:prstGeom prst="curvedConnector2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A3141-DC70-4749-BBE3-599472479B5F}"/>
              </a:ext>
            </a:extLst>
          </p:cNvPr>
          <p:cNvSpPr/>
          <p:nvPr/>
        </p:nvSpPr>
        <p:spPr>
          <a:xfrm>
            <a:off x="263230" y="609572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Let the machine propose most useful data points to experts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82282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27" y="1148653"/>
            <a:ext cx="8423571" cy="5572822"/>
          </a:xfrm>
        </p:spPr>
        <p:txBody>
          <a:bodyPr>
            <a:normAutofit/>
          </a:bodyPr>
          <a:lstStyle/>
          <a:p>
            <a:r>
              <a:rPr lang="en-US" dirty="0"/>
              <a:t>What do we do with multi-word entities?</a:t>
            </a:r>
          </a:p>
          <a:p>
            <a:pPr lvl="2"/>
            <a:r>
              <a:rPr lang="en-US" dirty="0"/>
              <a:t>Important vs. non important prefixes and suffixes (change properties?)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Unnamed entities (synthesis papers), rare entities</a:t>
            </a:r>
          </a:p>
          <a:p>
            <a:r>
              <a:rPr lang="en-US" dirty="0"/>
              <a:t>How do we re-integrate what we missed via automatic labeling?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37</a:t>
            </a:fld>
            <a:r>
              <a:rPr lang="en-US" dirty="0"/>
              <a:t>/38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4285"/>
            <a:ext cx="8323729" cy="9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 in Scientific 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A7B40-CC37-7C4F-BD87-57AE7408688A}"/>
              </a:ext>
            </a:extLst>
          </p:cNvPr>
          <p:cNvSpPr txBox="1"/>
          <p:nvPr/>
        </p:nvSpPr>
        <p:spPr>
          <a:xfrm>
            <a:off x="1177632" y="2665270"/>
            <a:ext cx="566651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e.g.: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hydride-terminated PDMS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vinylidene fluoride−</a:t>
            </a:r>
            <a:r>
              <a:rPr lang="en-US" dirty="0" err="1"/>
              <a:t>trifluoroethylene</a:t>
            </a:r>
            <a:r>
              <a:rPr lang="en-US" dirty="0"/>
              <a:t> copolymers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sulfonated poly(ether sulfone)s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08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69661-216E-554F-9410-33483FE7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38</a:t>
            </a:fld>
            <a:r>
              <a:rPr lang="en-US" dirty="0"/>
              <a:t>/38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F06254-C683-F04F-8BEA-70412AEA48BA}"/>
              </a:ext>
            </a:extLst>
          </p:cNvPr>
          <p:cNvGrpSpPr/>
          <p:nvPr/>
        </p:nvGrpSpPr>
        <p:grpSpPr>
          <a:xfrm>
            <a:off x="3656970" y="4198"/>
            <a:ext cx="2066589" cy="2453646"/>
            <a:chOff x="5714882" y="0"/>
            <a:chExt cx="1502822" cy="21463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F25D17-FF93-E241-A7AF-5B3A1A7BA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" r="4340" b="24761"/>
            <a:stretch/>
          </p:blipFill>
          <p:spPr>
            <a:xfrm>
              <a:off x="5790810" y="0"/>
              <a:ext cx="1298425" cy="18444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2B7125-8BBC-B140-A7A7-594FC73B58CD}"/>
                </a:ext>
              </a:extLst>
            </p:cNvPr>
            <p:cNvSpPr txBox="1"/>
            <p:nvPr/>
          </p:nvSpPr>
          <p:spPr>
            <a:xfrm>
              <a:off x="5714882" y="1823272"/>
              <a:ext cx="1502822" cy="323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Pr. Juan de Pablo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494EA-343C-3F43-BC97-0977979461F4}"/>
              </a:ext>
            </a:extLst>
          </p:cNvPr>
          <p:cNvGrpSpPr/>
          <p:nvPr/>
        </p:nvGrpSpPr>
        <p:grpSpPr>
          <a:xfrm>
            <a:off x="7378918" y="892"/>
            <a:ext cx="1742048" cy="2509832"/>
            <a:chOff x="7620000" y="0"/>
            <a:chExt cx="1460573" cy="21766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3B4A8B-AD36-2542-8D01-0E9BAF41E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6" r="2264"/>
            <a:stretch/>
          </p:blipFill>
          <p:spPr>
            <a:xfrm>
              <a:off x="7620000" y="0"/>
              <a:ext cx="1460573" cy="18320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81584F-8BD8-E548-8831-BF7370E671C2}"/>
                </a:ext>
              </a:extLst>
            </p:cNvPr>
            <p:cNvSpPr txBox="1"/>
            <p:nvPr/>
          </p:nvSpPr>
          <p:spPr>
            <a:xfrm>
              <a:off x="7654326" y="1807358"/>
              <a:ext cx="1391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Debra </a:t>
              </a:r>
              <a:r>
                <a:rPr lang="en-US" dirty="0" err="1"/>
                <a:t>Audus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B031E-7FD7-2748-8DCD-6CE38415824B}"/>
              </a:ext>
            </a:extLst>
          </p:cNvPr>
          <p:cNvGrpSpPr/>
          <p:nvPr/>
        </p:nvGrpSpPr>
        <p:grpSpPr>
          <a:xfrm>
            <a:off x="0" y="892"/>
            <a:ext cx="1719621" cy="2509831"/>
            <a:chOff x="2934" y="14747"/>
            <a:chExt cx="1623827" cy="2192243"/>
          </a:xfrm>
        </p:grpSpPr>
        <p:pic>
          <p:nvPicPr>
            <p:cNvPr id="12" name="Picture 2" descr="mage result for ian foster">
              <a:extLst>
                <a:ext uri="{FF2B5EF4-FFF2-40B4-BE49-F238E27FC236}">
                  <a16:creationId xmlns:a16="http://schemas.microsoft.com/office/drawing/2014/main" id="{45D4F546-CA6B-BA43-868C-8DC2A6BCE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4747"/>
              <a:ext cx="1623827" cy="180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D14BF1-0C0B-DE45-B044-F4542CA1A604}"/>
                </a:ext>
              </a:extLst>
            </p:cNvPr>
            <p:cNvSpPr txBox="1"/>
            <p:nvPr/>
          </p:nvSpPr>
          <p:spPr>
            <a:xfrm>
              <a:off x="285001" y="1837658"/>
              <a:ext cx="1109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Ian Foster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6C01C-4F62-5942-85DC-A62A3C550C4E}"/>
              </a:ext>
            </a:extLst>
          </p:cNvPr>
          <p:cNvGrpSpPr/>
          <p:nvPr/>
        </p:nvGrpSpPr>
        <p:grpSpPr>
          <a:xfrm>
            <a:off x="1736402" y="-8296"/>
            <a:ext cx="1657727" cy="2519019"/>
            <a:chOff x="1883938" y="-22151"/>
            <a:chExt cx="1437967" cy="22006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51519D-296D-C442-9000-796177175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1" t="-118" r="10644" b="24902"/>
            <a:stretch/>
          </p:blipFill>
          <p:spPr>
            <a:xfrm>
              <a:off x="1883938" y="-22151"/>
              <a:ext cx="1437967" cy="18521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4FB84C-DD6A-9A48-8AA1-230523FBC22B}"/>
                </a:ext>
              </a:extLst>
            </p:cNvPr>
            <p:cNvSpPr txBox="1"/>
            <p:nvPr/>
          </p:nvSpPr>
          <p:spPr>
            <a:xfrm>
              <a:off x="2015196" y="1809196"/>
              <a:ext cx="1175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Kyle Chard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740B59-0BBB-AC48-AB28-4E00CE32AA57}"/>
              </a:ext>
            </a:extLst>
          </p:cNvPr>
          <p:cNvGrpSpPr/>
          <p:nvPr/>
        </p:nvGrpSpPr>
        <p:grpSpPr>
          <a:xfrm>
            <a:off x="5644808" y="892"/>
            <a:ext cx="1759196" cy="2509831"/>
            <a:chOff x="6005508" y="892"/>
            <a:chExt cx="1554776" cy="2193135"/>
          </a:xfrm>
        </p:grpSpPr>
        <p:pic>
          <p:nvPicPr>
            <p:cNvPr id="18" name="Picture 2" descr="https://d3qi0qp55mx5f5.cloudfront.net/ime/i/people_images/s_patel_resize.jpg?mtime=1473306853">
              <a:extLst>
                <a:ext uri="{FF2B5EF4-FFF2-40B4-BE49-F238E27FC236}">
                  <a16:creationId xmlns:a16="http://schemas.microsoft.com/office/drawing/2014/main" id="{7A1CF12B-19B5-B748-9DB2-012CE2D31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" r="8811"/>
            <a:stretch/>
          </p:blipFill>
          <p:spPr bwMode="auto">
            <a:xfrm>
              <a:off x="6005508" y="892"/>
              <a:ext cx="1505095" cy="184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CF18F2-4AA1-9A42-8CD8-74C103A582DD}"/>
                </a:ext>
              </a:extLst>
            </p:cNvPr>
            <p:cNvSpPr txBox="1"/>
            <p:nvPr/>
          </p:nvSpPr>
          <p:spPr>
            <a:xfrm>
              <a:off x="6020054" y="1824695"/>
              <a:ext cx="1540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Shrayesh</a:t>
              </a:r>
              <a:r>
                <a:rPr lang="en-US" dirty="0"/>
                <a:t> Patel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9522FE-9C62-994E-B4B0-783B601E3D5B}"/>
              </a:ext>
            </a:extLst>
          </p:cNvPr>
          <p:cNvGrpSpPr/>
          <p:nvPr/>
        </p:nvGrpSpPr>
        <p:grpSpPr>
          <a:xfrm>
            <a:off x="2324428" y="3845269"/>
            <a:ext cx="1416907" cy="2112132"/>
            <a:chOff x="80790" y="3166869"/>
            <a:chExt cx="1416907" cy="2112132"/>
          </a:xfrm>
        </p:grpSpPr>
        <p:pic>
          <p:nvPicPr>
            <p:cNvPr id="21" name="Picture 2" descr="http://labs.globus.org/images/people/ward.jpg">
              <a:extLst>
                <a:ext uri="{FF2B5EF4-FFF2-40B4-BE49-F238E27FC236}">
                  <a16:creationId xmlns:a16="http://schemas.microsoft.com/office/drawing/2014/main" id="{4BE41D49-027C-5F42-BC8B-76D5C04C8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50"/>
            <a:stretch/>
          </p:blipFill>
          <p:spPr bwMode="auto">
            <a:xfrm>
              <a:off x="80790" y="3166869"/>
              <a:ext cx="1416907" cy="172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83F4E2-1206-BB45-821E-C81F46A67BEA}"/>
                </a:ext>
              </a:extLst>
            </p:cNvPr>
            <p:cNvSpPr txBox="1"/>
            <p:nvPr/>
          </p:nvSpPr>
          <p:spPr>
            <a:xfrm>
              <a:off x="138776" y="4909669"/>
              <a:ext cx="1300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Logan Ward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01CBA2-CCA6-164A-BA90-B540A89EF08F}"/>
              </a:ext>
            </a:extLst>
          </p:cNvPr>
          <p:cNvGrpSpPr/>
          <p:nvPr/>
        </p:nvGrpSpPr>
        <p:grpSpPr>
          <a:xfrm>
            <a:off x="4134626" y="3885410"/>
            <a:ext cx="1312357" cy="2081685"/>
            <a:chOff x="1865647" y="3207010"/>
            <a:chExt cx="1312357" cy="2081685"/>
          </a:xfrm>
        </p:grpSpPr>
        <p:pic>
          <p:nvPicPr>
            <p:cNvPr id="24" name="Picture 6" descr="http://labs.globus.org/images/people/hong.jpg">
              <a:extLst>
                <a:ext uri="{FF2B5EF4-FFF2-40B4-BE49-F238E27FC236}">
                  <a16:creationId xmlns:a16="http://schemas.microsoft.com/office/drawing/2014/main" id="{835E4ABC-90ED-5046-89C5-E5FB868B02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25"/>
            <a:stretch/>
          </p:blipFill>
          <p:spPr bwMode="auto">
            <a:xfrm>
              <a:off x="1865647" y="3207010"/>
              <a:ext cx="1312357" cy="172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83EDD3-D165-0643-A86F-FF7308B21702}"/>
                </a:ext>
              </a:extLst>
            </p:cNvPr>
            <p:cNvSpPr txBox="1"/>
            <p:nvPr/>
          </p:nvSpPr>
          <p:spPr>
            <a:xfrm>
              <a:off x="2013513" y="4919363"/>
              <a:ext cx="10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Zhi</a:t>
              </a:r>
              <a:r>
                <a:rPr lang="en-US" dirty="0"/>
                <a:t> Hong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6412B5-872B-DF4C-A781-3EBE1D11984D}"/>
              </a:ext>
            </a:extLst>
          </p:cNvPr>
          <p:cNvGrpSpPr/>
          <p:nvPr/>
        </p:nvGrpSpPr>
        <p:grpSpPr>
          <a:xfrm>
            <a:off x="5798708" y="3885410"/>
            <a:ext cx="1484507" cy="2094415"/>
            <a:chOff x="3596635" y="3207010"/>
            <a:chExt cx="1484507" cy="2094415"/>
          </a:xfrm>
        </p:grpSpPr>
        <p:pic>
          <p:nvPicPr>
            <p:cNvPr id="27" name="Picture 4" descr="Aswathy Ajith">
              <a:extLst>
                <a:ext uri="{FF2B5EF4-FFF2-40B4-BE49-F238E27FC236}">
                  <a16:creationId xmlns:a16="http://schemas.microsoft.com/office/drawing/2014/main" id="{78A8EBA6-8FD8-7A47-BE59-2BEEE0012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4" r="6982"/>
            <a:stretch/>
          </p:blipFill>
          <p:spPr bwMode="auto">
            <a:xfrm>
              <a:off x="3596635" y="3207010"/>
              <a:ext cx="1484507" cy="172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211AE0-7106-974C-8073-2DB6C828BD38}"/>
                </a:ext>
              </a:extLst>
            </p:cNvPr>
            <p:cNvSpPr txBox="1"/>
            <p:nvPr/>
          </p:nvSpPr>
          <p:spPr>
            <a:xfrm>
              <a:off x="3604809" y="4932093"/>
              <a:ext cx="14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Aswathy</a:t>
              </a:r>
              <a:r>
                <a:rPr lang="en-US" dirty="0"/>
                <a:t> Ajith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CF3E635-EBD4-6E47-891C-3487203342CD}"/>
              </a:ext>
            </a:extLst>
          </p:cNvPr>
          <p:cNvSpPr txBox="1"/>
          <p:nvPr/>
        </p:nvSpPr>
        <p:spPr>
          <a:xfrm>
            <a:off x="2382414" y="2849758"/>
            <a:ext cx="506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Thank you! Questions?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4CDA89-9CEA-9440-969D-E23A00B9F23F}"/>
              </a:ext>
            </a:extLst>
          </p:cNvPr>
          <p:cNvSpPr txBox="1"/>
          <p:nvPr/>
        </p:nvSpPr>
        <p:spPr>
          <a:xfrm>
            <a:off x="2210321" y="6118483"/>
            <a:ext cx="5160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https://</a:t>
            </a:r>
            <a:r>
              <a:rPr lang="en-US" sz="3200" b="1" dirty="0" err="1"/>
              <a:t>pppdb.uchicago.edu</a:t>
            </a:r>
            <a:r>
              <a:rPr lang="en-US" sz="32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0482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914"/>
            <a:ext cx="8229600" cy="5096436"/>
          </a:xfrm>
        </p:spPr>
        <p:txBody>
          <a:bodyPr>
            <a:normAutofit/>
          </a:bodyPr>
          <a:lstStyle/>
          <a:p>
            <a:r>
              <a:rPr lang="en-US" dirty="0"/>
              <a:t>Methods of extraction exist but they are impractical, incomplete, challenging </a:t>
            </a:r>
            <a:r>
              <a:rPr lang="is-IS" dirty="0"/>
              <a:t>…</a:t>
            </a:r>
          </a:p>
          <a:p>
            <a:r>
              <a:rPr lang="en-US" dirty="0"/>
              <a:t>Despite considerable progress in natural language processing and machine learning, fully </a:t>
            </a:r>
            <a:r>
              <a:rPr lang="en-US" b="1" dirty="0">
                <a:solidFill>
                  <a:srgbClr val="C00000"/>
                </a:solidFill>
              </a:rPr>
              <a:t>automated</a:t>
            </a:r>
            <a:r>
              <a:rPr lang="en-US" dirty="0"/>
              <a:t> extraction solutions do not yet exist</a:t>
            </a:r>
          </a:p>
          <a:p>
            <a:r>
              <a:rPr lang="en-US" dirty="0"/>
              <a:t>Instead, </a:t>
            </a:r>
            <a:r>
              <a:rPr lang="en-US" b="1" dirty="0">
                <a:solidFill>
                  <a:srgbClr val="C00000"/>
                </a:solidFill>
              </a:rPr>
              <a:t>human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effort is needed to develop rules, define training sets, and validate results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4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How do we get there?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6E7B9-98D6-FF4C-9AB3-9AFE1669ECEA}"/>
              </a:ext>
            </a:extLst>
          </p:cNvPr>
          <p:cNvSpPr txBox="1"/>
          <p:nvPr/>
        </p:nvSpPr>
        <p:spPr>
          <a:xfrm>
            <a:off x="152400" y="5473005"/>
            <a:ext cx="89916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How can we effectively combine automated and human methods for extracting scientific facts from the literature?</a:t>
            </a:r>
          </a:p>
        </p:txBody>
      </p:sp>
    </p:spTree>
    <p:extLst>
      <p:ext uri="{BB962C8B-B14F-4D97-AF65-F5344CB8AC3E}">
        <p14:creationId xmlns:p14="http://schemas.microsoft.com/office/powerpoint/2010/main" val="20739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550"/>
            <a:ext cx="8229600" cy="5257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Hybrid Human-Machine </a:t>
            </a:r>
            <a:r>
              <a:rPr lang="en-US" sz="4000" dirty="0"/>
              <a:t>Information Extraction (</a:t>
            </a:r>
            <a:r>
              <a:rPr lang="en-US" sz="4000" dirty="0">
                <a:solidFill>
                  <a:srgbClr val="C00000"/>
                </a:solidFill>
              </a:rPr>
              <a:t>IE</a:t>
            </a:r>
            <a:r>
              <a:rPr lang="en-US" sz="4000" dirty="0"/>
              <a:t>)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5</a:t>
            </a:fld>
            <a:r>
              <a:rPr lang="en-US" dirty="0"/>
              <a:t>/38</a:t>
            </a:r>
          </a:p>
        </p:txBody>
      </p:sp>
      <p:pic>
        <p:nvPicPr>
          <p:cNvPr id="3076" name="Picture 4" descr="mage result for robot hand and human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07" y="2334703"/>
            <a:ext cx="7276138" cy="348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925" y="5767368"/>
            <a:ext cx="727262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Improve the machine-human partnership with respect to extraction quality and human cost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Approach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Materials science</a:t>
            </a:r>
          </a:p>
          <a:p>
            <a:r>
              <a:rPr lang="en-US" sz="4000" dirty="0"/>
              <a:t>Information Extraction</a:t>
            </a:r>
          </a:p>
          <a:p>
            <a:r>
              <a:rPr lang="en-US" sz="4000" dirty="0"/>
              <a:t>χDB </a:t>
            </a:r>
          </a:p>
          <a:p>
            <a:r>
              <a:rPr lang="en-US" sz="4000" dirty="0"/>
              <a:t>T</a:t>
            </a:r>
            <a:r>
              <a:rPr lang="en-US" sz="4000" baseline="-25000" dirty="0"/>
              <a:t>g </a:t>
            </a:r>
            <a:r>
              <a:rPr lang="en-US" sz="4000" dirty="0"/>
              <a:t>IE Pipeline</a:t>
            </a:r>
            <a:endParaRPr lang="en-US" sz="4000" baseline="-25000" dirty="0"/>
          </a:p>
          <a:p>
            <a:r>
              <a:rPr lang="en-US" sz="4000" dirty="0" err="1"/>
              <a:t>PolyNER</a:t>
            </a:r>
            <a:r>
              <a:rPr lang="en-US" sz="4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6</a:t>
            </a:fld>
            <a:r>
              <a:rPr lang="en-US" dirty="0"/>
              <a:t>/38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91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52153"/>
            <a:ext cx="75303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*Pr. Andrew Murray from Harvard University http://www.100md.com/html/</a:t>
            </a:r>
            <a:r>
              <a:rPr lang="en-US" sz="1200" dirty="0" err="1"/>
              <a:t>DirDu</a:t>
            </a:r>
            <a:r>
              <a:rPr lang="en-US" sz="1200" dirty="0"/>
              <a:t>/2007/02/17/06/78.htm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7</a:t>
            </a:fld>
            <a:r>
              <a:rPr lang="en-US" dirty="0"/>
              <a:t>/38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6174"/>
            <a:ext cx="8229600" cy="1606511"/>
          </a:xfrm>
        </p:spPr>
        <p:txBody>
          <a:bodyPr/>
          <a:lstStyle/>
          <a:p>
            <a:r>
              <a:rPr lang="en-US" dirty="0"/>
              <a:t>In biology, bioinformatics is the solution to the “one graduate student, one gene, one PhD”* problem.</a:t>
            </a:r>
          </a:p>
        </p:txBody>
      </p:sp>
      <p:pic>
        <p:nvPicPr>
          <p:cNvPr id="1026" name="Picture 2" descr="mage result for one phd stud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085666"/>
            <a:ext cx="5715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materials informatics polym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 bwMode="auto">
          <a:xfrm>
            <a:off x="1278956" y="4125914"/>
            <a:ext cx="6997403" cy="23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2578324"/>
            <a:ext cx="82296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Materials informatics is the solution to the “one graduate student, one alloy/material, one PhD” problem.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Towards Materials Informatics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1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455566" y="4992996"/>
            <a:ext cx="2358087" cy="1119066"/>
            <a:chOff x="609600" y="2692400"/>
            <a:chExt cx="7924800" cy="14732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692400"/>
              <a:ext cx="7924800" cy="14732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353552" y="3225787"/>
              <a:ext cx="1003601" cy="40642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09600" y="3429000"/>
              <a:ext cx="1003602" cy="40642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7786-B2D1-D847-AED2-FC3D5082DED3}" type="slidenum">
              <a:rPr lang="en-US" smtClean="0"/>
              <a:t>8</a:t>
            </a:fld>
            <a:r>
              <a:rPr lang="en-US" dirty="0"/>
              <a:t>/38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77201"/>
            <a:ext cx="8229600" cy="4525963"/>
          </a:xfrm>
        </p:spPr>
        <p:txBody>
          <a:bodyPr/>
          <a:lstStyle/>
          <a:p>
            <a:r>
              <a:rPr lang="en-US" dirty="0"/>
              <a:t>Many important values exist </a:t>
            </a:r>
          </a:p>
          <a:p>
            <a:pPr lvl="1"/>
            <a:r>
              <a:rPr lang="en-US" dirty="0"/>
              <a:t>encoded in text within outdated text books</a:t>
            </a:r>
          </a:p>
          <a:p>
            <a:pPr lvl="1"/>
            <a:r>
              <a:rPr lang="en-US" dirty="0"/>
              <a:t>esoteric scientific articles </a:t>
            </a:r>
          </a:p>
          <a:p>
            <a:r>
              <a:rPr lang="en-US" dirty="0"/>
              <a:t>Automated extraction is difficult and manual extraction is time-consuming and error-prone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1703" y="3993776"/>
            <a:ext cx="3452164" cy="2270886"/>
            <a:chOff x="494109" y="4370263"/>
            <a:chExt cx="2981293" cy="1894198"/>
          </a:xfrm>
        </p:grpSpPr>
        <p:pic>
          <p:nvPicPr>
            <p:cNvPr id="7" name="Picture 12" descr="mage result for handbook of polymer properti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917" y="4370263"/>
              <a:ext cx="1229382" cy="163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ttp://media.wiley.com/product_data/coverImage300/65/04714793/047147936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59" y="4370263"/>
              <a:ext cx="1223783" cy="162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993906" y="5956684"/>
              <a:ext cx="1481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Published in 2007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4109" y="5956684"/>
              <a:ext cx="1481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Published in 2003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1704" y="6267399"/>
            <a:ext cx="3452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Not up to date with recent publications</a:t>
            </a:r>
          </a:p>
          <a:p>
            <a:r>
              <a:rPr lang="en-US" sz="1600" dirty="0"/>
              <a:t>Not machine accessible (e.g. modeling)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41463" y="3993776"/>
            <a:ext cx="1571931" cy="2230579"/>
            <a:chOff x="74226" y="3281845"/>
            <a:chExt cx="1483212" cy="2182565"/>
          </a:xfrm>
        </p:grpSpPr>
        <p:pic>
          <p:nvPicPr>
            <p:cNvPr id="14" name="Picture 13" descr="Screen Shot 2016-01-15 at 8.59.02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6" y="3281845"/>
              <a:ext cx="1473290" cy="977710"/>
            </a:xfrm>
            <a:prstGeom prst="rect">
              <a:avLst/>
            </a:prstGeom>
            <a:ln w="38100" cmpd="sng">
              <a:solidFill>
                <a:srgbClr val="4F81BD"/>
              </a:solidFill>
            </a:ln>
          </p:spPr>
        </p:pic>
        <p:pic>
          <p:nvPicPr>
            <p:cNvPr id="15" name="Picture 14" descr="Screen Shot 2016-01-15 at 8.59.25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0" y="4473610"/>
              <a:ext cx="1481328" cy="990800"/>
            </a:xfrm>
            <a:prstGeom prst="rect">
              <a:avLst/>
            </a:prstGeom>
            <a:ln w="38100" cmpd="sng">
              <a:solidFill>
                <a:srgbClr val="4F81BD"/>
              </a:solidFill>
            </a:ln>
          </p:spPr>
        </p:pic>
      </p:grpSp>
      <p:pic>
        <p:nvPicPr>
          <p:cNvPr id="16" name="Picture 15" descr="text_source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1" b="54508"/>
          <a:stretch/>
        </p:blipFill>
        <p:spPr>
          <a:xfrm>
            <a:off x="5634318" y="4316763"/>
            <a:ext cx="1936948" cy="11919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73034" y="6246524"/>
            <a:ext cx="428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Properties of polymers embedded in the recent literature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199" y="13447"/>
            <a:ext cx="8323729" cy="900952"/>
          </a:xfrm>
        </p:spPr>
        <p:txBody>
          <a:bodyPr>
            <a:noAutofit/>
          </a:bodyPr>
          <a:lstStyle/>
          <a:p>
            <a:r>
              <a:rPr lang="en-US" sz="4400" dirty="0"/>
              <a:t>Towards Materials Informatics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4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31352" y="5957152"/>
            <a:ext cx="8972248" cy="804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Polymers are everywhere! There are big differences in properties and applications depending on how the atoms and chains are linked together in space.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400" y="543543"/>
            <a:ext cx="8877695" cy="5334000"/>
            <a:chOff x="164400" y="288050"/>
            <a:chExt cx="8877695" cy="5334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8400" y="3402803"/>
              <a:ext cx="3543695" cy="2133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1484" t="9398" r="8760" b="12113"/>
            <a:stretch/>
          </p:blipFill>
          <p:spPr>
            <a:xfrm>
              <a:off x="3116295" y="659603"/>
              <a:ext cx="3205795" cy="2204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12631"/>
            <a:stretch/>
          </p:blipFill>
          <p:spPr>
            <a:xfrm>
              <a:off x="240600" y="2421650"/>
              <a:ext cx="2667000" cy="310561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771" y="583403"/>
              <a:ext cx="2467429" cy="15113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22271" t="2576" r="33177"/>
            <a:stretch/>
          </p:blipFill>
          <p:spPr>
            <a:xfrm>
              <a:off x="3136200" y="3336050"/>
              <a:ext cx="2096895" cy="2286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4400" y="36425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Frozen food bag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36200" y="288050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Corvette body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8600" y="398737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3D Printing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98400" y="303125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Siding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0000" y="287885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Bullet proofing for vest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0600" y="2040650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Glass for aquariums</a:t>
              </a:r>
            </a:p>
          </p:txBody>
        </p:sp>
        <p:pic>
          <p:nvPicPr>
            <p:cNvPr id="18" name="Picture 17" descr="Screen Shot 2015-03-28 at 11.44.21 A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0" t="1607" r="216" b="5513"/>
            <a:stretch/>
          </p:blipFill>
          <p:spPr>
            <a:xfrm>
              <a:off x="6741730" y="906175"/>
              <a:ext cx="2261870" cy="1701325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73991"/>
            <a:ext cx="2133600" cy="365125"/>
          </a:xfrm>
        </p:spPr>
        <p:txBody>
          <a:bodyPr/>
          <a:lstStyle/>
          <a:p>
            <a:fld id="{29047786-B2D1-D847-AED2-FC3D5082DED3}" type="slidenum">
              <a:rPr lang="en-US" smtClean="0"/>
              <a:t>9</a:t>
            </a:fld>
            <a:r>
              <a:rPr lang="en-US" dirty="0"/>
              <a:t>/38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822" y="40917"/>
            <a:ext cx="89166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Materials Science is a broad field, focus on Polymers.</a:t>
            </a:r>
          </a:p>
        </p:txBody>
      </p:sp>
    </p:spTree>
    <p:extLst>
      <p:ext uri="{BB962C8B-B14F-4D97-AF65-F5344CB8AC3E}">
        <p14:creationId xmlns:p14="http://schemas.microsoft.com/office/powerpoint/2010/main" val="8322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24999</TotalTime>
  <Words>3431</Words>
  <Application>Microsoft Office PowerPoint</Application>
  <PresentationFormat>On-screen Show (4:3)</PresentationFormat>
  <Paragraphs>627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Helvetica Neue</vt:lpstr>
      <vt:lpstr>Mangal</vt:lpstr>
      <vt:lpstr>NimbusMonL</vt:lpstr>
      <vt:lpstr>Wingdings</vt:lpstr>
      <vt:lpstr>Office Theme</vt:lpstr>
      <vt:lpstr>1_Office Theme</vt:lpstr>
      <vt:lpstr>Towards Hybrid Human-Machine Scientific Information Extraction</vt:lpstr>
      <vt:lpstr>Paper Deluge!</vt:lpstr>
      <vt:lpstr>PowerPoint Presentation</vt:lpstr>
      <vt:lpstr>How do we get there?</vt:lpstr>
      <vt:lpstr>Approach</vt:lpstr>
      <vt:lpstr>Outline</vt:lpstr>
      <vt:lpstr>Towards Materials Informatics</vt:lpstr>
      <vt:lpstr>Towards Materials Informatics</vt:lpstr>
      <vt:lpstr>PowerPoint Presentation</vt:lpstr>
      <vt:lpstr>Outline</vt:lpstr>
      <vt:lpstr>Information Extraction (IE)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Sentence classification</vt:lpstr>
      <vt:lpstr>Word Embedding </vt:lpstr>
      <vt:lpstr>Candidate Generation</vt:lpstr>
      <vt:lpstr>Candidate Classifier</vt:lpstr>
      <vt:lpstr>Results: Sentence Classification </vt:lpstr>
      <vt:lpstr>Results: Candidate Generation </vt:lpstr>
      <vt:lpstr>Results: Candidate Classification </vt:lpstr>
      <vt:lpstr>Results: PolyNER </vt:lpstr>
      <vt:lpstr>PolyNER Applied to Social Dataset Recognition</vt:lpstr>
      <vt:lpstr>PowerPoint Presentation</vt:lpstr>
      <vt:lpstr>PowerPoint Presentation</vt:lpstr>
      <vt:lpstr>PowerPoint Presentation</vt:lpstr>
      <vt:lpstr>PowerPoint Presentation</vt:lpstr>
    </vt:vector>
  </TitlesOfParts>
  <Company>UChicago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Roselyne Tchoua</dc:creator>
  <cp:lastModifiedBy>Peragine, Lauri</cp:lastModifiedBy>
  <cp:revision>1041</cp:revision>
  <dcterms:created xsi:type="dcterms:W3CDTF">2015-12-18T19:13:01Z</dcterms:created>
  <dcterms:modified xsi:type="dcterms:W3CDTF">2018-08-07T17:10:04Z</dcterms:modified>
</cp:coreProperties>
</file>