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5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</p:sldIdLst>
  <p:sldSz cx="9144000" cy="6858000" type="screen4x3"/>
  <p:notesSz cx="6858000" cy="9144000"/>
  <p:embeddedFontLst>
    <p:embeddedFont>
      <p:font typeface="Nunito" panose="020B060402020202020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5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3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eadfb07d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eadfb07df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eadfb07d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eadfb07d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eadfb07d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eadfb07d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eadfb07d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eadfb07d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eadfb07df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eadfb07df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e01ab3a3d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3e01ab3a3d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e01ab3a3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e01ab3a3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e01ab3a3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e01ab3a3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e01ab3a3d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e01ab3a3d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e01ab3a3d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e01ab3a3d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e01ab3a3d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e01ab3a3d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e01ab3a3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e01ab3a3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e04a225f7_2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3e04a225f7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e04a225f7_2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3e04a225f7_2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e04a225f7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3e04a225f7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e04a225f7_2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3e04a225f7_2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e04a225f7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g3e04a225f7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e04a225f7_2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g3e04a225f7_2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e04a225f7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3e04a225f7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e04a225f7_2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3e04a225f7_2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e04a225f7_2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3e04a225f7_2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e04a225f7_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g3e04a225f7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e04a225f7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g3e04a225f7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e04a225f7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3e04a225f7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e04a225f7_2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3e04a225f7_2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e04a225f7_2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3e04a225f7_2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e04a225f7_2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3e04a225f7_2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e04a225f7_2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3e04a225f7_2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e04a225f7_2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g3e04a225f7_2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e04a225f7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g3e04a225f7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eadfb07d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eadfb07d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e04a225f7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g3e04a225f7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e04a225f7_2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g3e04a225f7_2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3e04a225f7_2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g3e04a225f7_2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e04a225f7_2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3e04a225f7_2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e04a225f7_2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3e04a225f7_2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3e04a225f7_2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3e04a225f7_2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e04a225f7_2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g3e04a225f7_2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e04a225f7_2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3e04a225f7_2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eadfb07d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eadfb07d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eadfb07d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eadfb07d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eadfb07d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eadfb07d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eadfb07d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eadfb07d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eadfb07d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eadfb07d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 rot="5400000">
            <a:off x="2611671" y="-308969"/>
            <a:ext cx="3920657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 rot="5400000">
            <a:off x="4972785" y="1936015"/>
            <a:ext cx="5284904" cy="214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body" idx="1"/>
          </p:nvPr>
        </p:nvSpPr>
        <p:spPr>
          <a:xfrm rot="5400000">
            <a:off x="800835" y="21490"/>
            <a:ext cx="5284904" cy="597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4114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2"/>
          </p:nvPr>
        </p:nvSpPr>
        <p:spPr>
          <a:xfrm>
            <a:off x="4572000" y="1825625"/>
            <a:ext cx="4114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2"/>
          </p:nvPr>
        </p:nvSpPr>
        <p:spPr>
          <a:xfrm>
            <a:off x="357809" y="2505075"/>
            <a:ext cx="411480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3"/>
          </p:nvPr>
        </p:nvSpPr>
        <p:spPr>
          <a:xfrm>
            <a:off x="4572000" y="1681163"/>
            <a:ext cx="41148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4"/>
          </p:nvPr>
        </p:nvSpPr>
        <p:spPr>
          <a:xfrm>
            <a:off x="4572000" y="2505075"/>
            <a:ext cx="411480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9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body" idx="1"/>
          </p:nvPr>
        </p:nvSpPr>
        <p:spPr>
          <a:xfrm>
            <a:off x="3887390" y="987426"/>
            <a:ext cx="4799409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body" idx="2"/>
          </p:nvPr>
        </p:nvSpPr>
        <p:spPr>
          <a:xfrm>
            <a:off x="347870" y="2057400"/>
            <a:ext cx="32311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2"/>
          <p:cNvSpPr>
            <a:spLocks noGrp="1"/>
          </p:cNvSpPr>
          <p:nvPr>
            <p:ph type="pic" idx="2"/>
          </p:nvPr>
        </p:nvSpPr>
        <p:spPr>
          <a:xfrm>
            <a:off x="3887390" y="987426"/>
            <a:ext cx="4799409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body" idx="1"/>
          </p:nvPr>
        </p:nvSpPr>
        <p:spPr>
          <a:xfrm>
            <a:off x="347870" y="2057400"/>
            <a:ext cx="32311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body" idx="1"/>
          </p:nvPr>
        </p:nvSpPr>
        <p:spPr>
          <a:xfrm rot="5400000">
            <a:off x="2611671" y="-308969"/>
            <a:ext cx="3920657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title"/>
          </p:nvPr>
        </p:nvSpPr>
        <p:spPr>
          <a:xfrm rot="5400000">
            <a:off x="4972785" y="1936015"/>
            <a:ext cx="5284904" cy="214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1"/>
          </p:nvPr>
        </p:nvSpPr>
        <p:spPr>
          <a:xfrm rot="5400000">
            <a:off x="800835" y="21490"/>
            <a:ext cx="5284904" cy="597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4114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4572000" y="1825625"/>
            <a:ext cx="4114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2"/>
          </p:nvPr>
        </p:nvSpPr>
        <p:spPr>
          <a:xfrm>
            <a:off x="357809" y="2505075"/>
            <a:ext cx="411480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body" idx="3"/>
          </p:nvPr>
        </p:nvSpPr>
        <p:spPr>
          <a:xfrm>
            <a:off x="4572000" y="1681163"/>
            <a:ext cx="41148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4"/>
          </p:nvPr>
        </p:nvSpPr>
        <p:spPr>
          <a:xfrm>
            <a:off x="4572000" y="2505075"/>
            <a:ext cx="411480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1"/>
          </p:nvPr>
        </p:nvSpPr>
        <p:spPr>
          <a:xfrm>
            <a:off x="3887390" y="987426"/>
            <a:ext cx="4799409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347870" y="2057400"/>
            <a:ext cx="32311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>
            <a:spLocks noGrp="1"/>
          </p:cNvSpPr>
          <p:nvPr>
            <p:ph type="pic" idx="2"/>
          </p:nvPr>
        </p:nvSpPr>
        <p:spPr>
          <a:xfrm>
            <a:off x="3887390" y="987426"/>
            <a:ext cx="4799409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47870" y="2057400"/>
            <a:ext cx="32311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288">
          <p15:clr>
            <a:srgbClr val="F26B43"/>
          </p15:clr>
        </p15:guide>
        <p15:guide id="4" pos="5472">
          <p15:clr>
            <a:srgbClr val="F26B43"/>
          </p15:clr>
        </p15:guide>
        <p15:guide id="5" orient="horz" pos="412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288">
          <p15:clr>
            <a:srgbClr val="F26B43"/>
          </p15:clr>
        </p15:guide>
        <p15:guide id="4" pos="5472">
          <p15:clr>
            <a:srgbClr val="F26B43"/>
          </p15:clr>
        </p15:guide>
        <p15:guide id="5" orient="horz" pos="412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eE1uPGLJWeqQX7TM-3LeK33slWF-A47d/vie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5"/>
          <p:cNvSpPr txBox="1"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Visualization and quantum computation of Moiré superconductivity in bilayer graphene, carbon nanocones, and nanostrips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endParaRPr sz="3000" b="0">
              <a:solidFill>
                <a:srgbClr val="AF7B5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1" name="Google Shape;111;p25"/>
          <p:cNvSpPr txBox="1">
            <a:spLocks noGrp="1"/>
          </p:cNvSpPr>
          <p:nvPr>
            <p:ph type="subTitle" idx="1"/>
          </p:nvPr>
        </p:nvSpPr>
        <p:spPr>
          <a:xfrm>
            <a:off x="347938" y="3216372"/>
            <a:ext cx="8338800" cy="21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Sarah Elghazoly, Physics, Smith College, Northampton MA, 01063.</a:t>
            </a:r>
            <a:endParaRPr sz="20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Michael McGuigan, Computational Science Initiative, Brookhaven National Laboratory, Upton NY, 11973.</a:t>
            </a:r>
            <a:endParaRPr sz="2000"/>
          </a:p>
        </p:txBody>
      </p:sp>
      <p:sp>
        <p:nvSpPr>
          <p:cNvPr id="112" name="Google Shape;112;p25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4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Quantum Computation to Simulate Chemistry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34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Although quantum computers are currently able to solve only simple chemical systems of a few atoms, with increasing scope, quantum computers have prospective use for solving chemical problems intractable on classical computers with the performance of complex chemical simulations.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complex simulations can be theoretically modeled on a quantum computer without making approximations necessary to perform on a classical computer. The qubits of a quantum computer can exist as a superposition of possible electron states unlike a classical bit. It is believed that at 49 qubits quantum supremacy will be achieved.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Google Shape;193;p34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IBM QISKit (Quantum Information Science Kit) and QISKit ACQuA (Algorithms and Circuits for Quantum Applications)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Google Shape;199;p35"/>
          <p:cNvSpPr txBox="1"/>
          <p:nvPr/>
        </p:nvSpPr>
        <p:spPr>
          <a:xfrm>
            <a:off x="590550" y="1994925"/>
            <a:ext cx="5330400" cy="3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IBM Quantum Experience is an open-source project that provides a Python interface to quantum computer through the Cloud.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Through its Variational Quantum Eigensolver, the user can find the ground-state and excited state energies and wave functions.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Variational Eigensolver has several GitHub publications: chemical bond length simulations for H2 and Li-H, as well as optimization for the traveling salesman problem. 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0" name="Google Shape;2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2888" y="1776848"/>
            <a:ext cx="1719101" cy="22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7587" y="4741407"/>
            <a:ext cx="2389725" cy="72806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5"/>
          <p:cNvSpPr txBox="1"/>
          <p:nvPr/>
        </p:nvSpPr>
        <p:spPr>
          <a:xfrm>
            <a:off x="6082900" y="4053650"/>
            <a:ext cx="293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Times New Roman"/>
                <a:ea typeface="Times New Roman"/>
                <a:cs typeface="Times New Roman"/>
                <a:sym typeface="Times New Roman"/>
              </a:rPr>
              <a:t>taken from: </a:t>
            </a:r>
            <a:r>
              <a:rPr lang="en-US" sz="1000"/>
              <a:t>h</a:t>
            </a:r>
            <a:r>
              <a:rPr lang="en-US" sz="10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ttps://www.technologyreview.com/s/609451/ibm-raises-the-bar-with-a-50-qubit-quantum-computer/</a:t>
            </a:r>
            <a:endParaRPr sz="1000"/>
          </a:p>
        </p:txBody>
      </p:sp>
      <p:sp>
        <p:nvSpPr>
          <p:cNvPr id="203" name="Google Shape;203;p35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Variational Quantum Eigensolver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9" name="Google Shape;209;p36"/>
          <p:cNvSpPr txBox="1"/>
          <p:nvPr/>
        </p:nvSpPr>
        <p:spPr>
          <a:xfrm>
            <a:off x="311700" y="1152475"/>
            <a:ext cx="8520600" cy="21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Hamiltonian of the system is mapped to a qubit Hamiltonian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 trial wavefunction is picked and then a quantum circuit is applied to prepare the desired state. The quantum circuit used in the variational eigensolver is a Hadamard gate applied to each qubit to create a superimposed state, followed by a y and z rotation (R</a:t>
            </a:r>
            <a:r>
              <a:rPr lang="en-US" sz="1800" baseline="-250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 </a:t>
            </a: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R</a:t>
            </a:r>
            <a:r>
              <a:rPr lang="en-US" sz="1800" baseline="-250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</a:t>
            </a: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Finally the energy of the trial state is estimated which is then fed into a classic optimizer (in this case the Simultaneous Perturbation Stochastic Approximation (SPSA) optimizer) which generates new control parameters with lower energy.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0" name="Google Shape;21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4025" y="3894800"/>
            <a:ext cx="4635944" cy="1984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6"/>
          <p:cNvSpPr txBox="1"/>
          <p:nvPr/>
        </p:nvSpPr>
        <p:spPr>
          <a:xfrm>
            <a:off x="6074225" y="5564275"/>
            <a:ext cx="2532300" cy="4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latin typeface="Times New Roman"/>
                <a:ea typeface="Times New Roman"/>
                <a:cs typeface="Times New Roman"/>
                <a:sym typeface="Times New Roman"/>
              </a:rPr>
              <a:t>figure from Aditya Samaroo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36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7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Building and factoring a  Hamiltonian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8" name="Google Shape;21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7851" y="3363028"/>
            <a:ext cx="2126899" cy="107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7851" y="4555825"/>
            <a:ext cx="2126899" cy="1209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942" y="2329633"/>
            <a:ext cx="2298716" cy="44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01918" y="1769673"/>
            <a:ext cx="2298765" cy="441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3025" y="4963800"/>
            <a:ext cx="3174419" cy="55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99313" y="3876324"/>
            <a:ext cx="2298774" cy="55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46026" y="2788855"/>
            <a:ext cx="3205349" cy="55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13838" y="1737834"/>
            <a:ext cx="3669724" cy="96431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7"/>
          <p:cNvSpPr txBox="1"/>
          <p:nvPr/>
        </p:nvSpPr>
        <p:spPr>
          <a:xfrm>
            <a:off x="616500" y="1296225"/>
            <a:ext cx="36696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Fermion Creation and Annihilation Space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37"/>
          <p:cNvSpPr txBox="1"/>
          <p:nvPr/>
        </p:nvSpPr>
        <p:spPr>
          <a:xfrm>
            <a:off x="616500" y="2889580"/>
            <a:ext cx="36696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Boson Creation and Annihilation Space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8" name="Google Shape;228;p37"/>
          <p:cNvSpPr txBox="1"/>
          <p:nvPr/>
        </p:nvSpPr>
        <p:spPr>
          <a:xfrm>
            <a:off x="4568650" y="1296225"/>
            <a:ext cx="41601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Su-Schrieffer Heeger (SSH) model of polyacetylene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37"/>
          <p:cNvSpPr txBox="1"/>
          <p:nvPr/>
        </p:nvSpPr>
        <p:spPr>
          <a:xfrm>
            <a:off x="4813900" y="3434714"/>
            <a:ext cx="36696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Tight-binding model of a carbon nanoring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37"/>
          <p:cNvSpPr txBox="1"/>
          <p:nvPr/>
        </p:nvSpPr>
        <p:spPr>
          <a:xfrm>
            <a:off x="4813900" y="4522187"/>
            <a:ext cx="36696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Gross-Neveu Model of polyacetylene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p37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</a:rPr>
              <a:t>Quantum Trials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237" name="Google Shape;23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400" y="2032000"/>
            <a:ext cx="2743256" cy="18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5741" y="2032006"/>
            <a:ext cx="2709550" cy="187376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8"/>
          <p:cNvSpPr txBox="1"/>
          <p:nvPr/>
        </p:nvSpPr>
        <p:spPr>
          <a:xfrm>
            <a:off x="340775" y="4026775"/>
            <a:ext cx="2590500" cy="14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5-qubit quantum simulation of a 5 atom carbon nanoring with a quantum depth of 5, 1000 total trials, 1024 shots, and 40.61% error in the ground state energy value.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0" name="Google Shape;240;p38"/>
          <p:cNvSpPr txBox="1"/>
          <p:nvPr/>
        </p:nvSpPr>
        <p:spPr>
          <a:xfrm>
            <a:off x="3335275" y="4026775"/>
            <a:ext cx="2590500" cy="1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5-qubit quantum simulation of the SSH model with 2 fermions and an 8X8 boson, percent error of 205.57% with a quantum depth of 5, maximum trials of 1000.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1" name="Google Shape;24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3376" y="2022200"/>
            <a:ext cx="2675899" cy="18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8"/>
          <p:cNvSpPr txBox="1"/>
          <p:nvPr/>
        </p:nvSpPr>
        <p:spPr>
          <a:xfrm>
            <a:off x="6296075" y="4026775"/>
            <a:ext cx="2590500" cy="12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5-qubit quantum simulation of the Gross-neveu model of polyacetylene with a percent error less than 0.01%.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38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>
            <a:spLocks noGrp="1"/>
          </p:cNvSpPr>
          <p:nvPr>
            <p:ph type="ctrTitle"/>
          </p:nvPr>
        </p:nvSpPr>
        <p:spPr>
          <a:xfrm>
            <a:off x="347870" y="987611"/>
            <a:ext cx="83388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>
                <a:latin typeface="Times New Roman"/>
                <a:ea typeface="Times New Roman"/>
                <a:cs typeface="Times New Roman"/>
                <a:sym typeface="Times New Roman"/>
              </a:rPr>
              <a:t>Applications of Quantum Computational Methods to Quantum Cosmology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endParaRPr sz="3000" b="0">
              <a:solidFill>
                <a:srgbClr val="AF7B5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49" name="Google Shape;249;p39"/>
          <p:cNvSpPr txBox="1">
            <a:spLocks noGrp="1"/>
          </p:cNvSpPr>
          <p:nvPr>
            <p:ph type="subTitle" idx="1"/>
          </p:nvPr>
        </p:nvSpPr>
        <p:spPr>
          <a:xfrm>
            <a:off x="211200" y="3140325"/>
            <a:ext cx="8721600" cy="21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Charles Kocher, Department of Physics, Brown University, Providence, RI 02912</a:t>
            </a:r>
            <a:endParaRPr sz="20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Michael McGuigan, Computational Science Initiative, Brookhaven National Laboratory, Upton NY, 11973.</a:t>
            </a:r>
            <a:endParaRPr sz="2000"/>
          </a:p>
        </p:txBody>
      </p:sp>
      <p:sp>
        <p:nvSpPr>
          <p:cNvPr id="250" name="Google Shape;250;p39"/>
          <p:cNvSpPr txBox="1">
            <a:spLocks noGrp="1"/>
          </p:cNvSpPr>
          <p:nvPr>
            <p:ph type="sldNum" idx="12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251" name="Google Shape;25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09275" y="6243050"/>
            <a:ext cx="1277400" cy="49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0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Quantum Comput</a:t>
            </a: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ing Basics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7" name="Google Shape;257;p40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Many particle two-level system.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prepare a state, apply unitary operators in a circuit.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Measuring the circuit many times yields the state.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state is discrete.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8" name="Google Shape;258;p40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259" name="Google Shape;25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650" y="666166"/>
            <a:ext cx="3144350" cy="2992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131476"/>
            <a:ext cx="4665700" cy="1242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40"/>
          <p:cNvCxnSpPr/>
          <p:nvPr/>
        </p:nvCxnSpPr>
        <p:spPr>
          <a:xfrm rot="10800000" flipH="1">
            <a:off x="4779913" y="3747575"/>
            <a:ext cx="1105500" cy="1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62" name="Google Shape;26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9650" y="3658850"/>
            <a:ext cx="3144350" cy="211396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0"/>
          <p:cNvSpPr txBox="1"/>
          <p:nvPr/>
        </p:nvSpPr>
        <p:spPr>
          <a:xfrm>
            <a:off x="0" y="4374450"/>
            <a:ext cx="5298000" cy="9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Left:</a:t>
            </a:r>
            <a:r>
              <a:rPr lang="en-US"/>
              <a:t> A quantum circuit.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Right:</a:t>
            </a:r>
            <a:r>
              <a:rPr lang="en-US"/>
              <a:t> The measurement results of the quantum circuit and the corresponding probability distribution derived from the quantum state for a given interpretation of the output. </a:t>
            </a:r>
            <a:endParaRPr/>
          </a:p>
        </p:txBody>
      </p:sp>
      <p:pic>
        <p:nvPicPr>
          <p:cNvPr id="264" name="Google Shape;26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66600" y="0"/>
            <a:ext cx="1277400" cy="49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Physics on the Quantum Computer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0" name="Google Shape;270;p41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Given a Hamiltonian, how can it be studied on the quantum computer?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the matrix method from classical computational quantum mechanics.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○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Transform to the harmonic oscillator energy basis using the usual raising and lowering operators: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○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Truncate the number of energy eigenstates to yield a finite matrix for the Hamiltonian on a discrete lattice.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Decompose the matrix Hamiltonian into tensor products of Pauli matrices: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where e.g.                                            and 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information can be extracted from this Hamiltonian?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1" name="Google Shape;271;p41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272" name="Google Shape;27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6600" y="0"/>
            <a:ext cx="1277400" cy="4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1"/>
          <p:cNvPicPr preferRelativeResize="0"/>
          <p:nvPr/>
        </p:nvPicPr>
        <p:blipFill rotWithShape="1">
          <a:blip r:embed="rId4">
            <a:alphaModFix/>
          </a:blip>
          <a:srcRect l="52771" t="61770" r="33954" b="34610"/>
          <a:stretch/>
        </p:blipFill>
        <p:spPr>
          <a:xfrm>
            <a:off x="3116100" y="2209350"/>
            <a:ext cx="1998974" cy="30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1"/>
          <p:cNvPicPr preferRelativeResize="0"/>
          <p:nvPr/>
        </p:nvPicPr>
        <p:blipFill rotWithShape="1">
          <a:blip r:embed="rId5">
            <a:alphaModFix/>
          </a:blip>
          <a:srcRect l="24191" t="38706" r="64887" b="52360"/>
          <a:stretch/>
        </p:blipFill>
        <p:spPr>
          <a:xfrm>
            <a:off x="945050" y="3428999"/>
            <a:ext cx="1498949" cy="68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1"/>
          <p:cNvPicPr preferRelativeResize="0"/>
          <p:nvPr/>
        </p:nvPicPr>
        <p:blipFill rotWithShape="1">
          <a:blip r:embed="rId6">
            <a:alphaModFix/>
          </a:blip>
          <a:srcRect l="59914" t="31212" r="22844" b="65607"/>
          <a:stretch/>
        </p:blipFill>
        <p:spPr>
          <a:xfrm>
            <a:off x="3543300" y="3707475"/>
            <a:ext cx="2382427" cy="24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1"/>
          <p:cNvPicPr preferRelativeResize="0"/>
          <p:nvPr/>
        </p:nvPicPr>
        <p:blipFill rotWithShape="1">
          <a:blip r:embed="rId6">
            <a:alphaModFix/>
          </a:blip>
          <a:srcRect l="63165" t="63659" r="23995" b="29881"/>
          <a:stretch/>
        </p:blipFill>
        <p:spPr>
          <a:xfrm>
            <a:off x="6400800" y="3596378"/>
            <a:ext cx="1498949" cy="424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2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Variational Quantum Eigensolver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2" name="Google Shape;282;p42"/>
          <p:cNvSpPr txBox="1"/>
          <p:nvPr/>
        </p:nvSpPr>
        <p:spPr>
          <a:xfrm>
            <a:off x="311700" y="10177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the variational principle,                    to produce an upper bound on the ground state energy. 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Give the quantum computer a trial circuit with tunable parameters and a matrix Hamiltonian.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Minimize the expectation value on a classical computer, using the quantum computer to actually measure the expectation value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VQE returns an optimized trial circuit; average of many measurements of the expectation value gives an upper bound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3" name="Google Shape;283;p42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284" name="Google Shape;28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6600" y="0"/>
            <a:ext cx="1277400" cy="4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625" y="3201600"/>
            <a:ext cx="3351600" cy="335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2"/>
          <p:cNvPicPr preferRelativeResize="0"/>
          <p:nvPr/>
        </p:nvPicPr>
        <p:blipFill rotWithShape="1">
          <a:blip r:embed="rId5">
            <a:alphaModFix/>
          </a:blip>
          <a:srcRect l="35942" t="45417" r="52357" b="50482"/>
          <a:stretch/>
        </p:blipFill>
        <p:spPr>
          <a:xfrm>
            <a:off x="3543300" y="1175625"/>
            <a:ext cx="1028698" cy="202767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2"/>
          <p:cNvSpPr txBox="1"/>
          <p:nvPr/>
        </p:nvSpPr>
        <p:spPr>
          <a:xfrm>
            <a:off x="341850" y="6488575"/>
            <a:ext cx="84603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 A. Kandala, A. Mezzacapo, K. Temme, M. Takita, M. Brink, J. M. Chow, and J. M. Gambetta, Nature 549, 242 (2017).</a:t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[2] A. Peruzzo, J. McClean, P. Shadbolt, M.-H. Yung, X.-Q. Zhou, P. J. Love, A. Aspuru-Guzik, and J. L. Obrien, Nature communications 5, 4213 (2014).</a:t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8" name="Google Shape;288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600" y="3606775"/>
            <a:ext cx="3618774" cy="224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2"/>
          <p:cNvSpPr txBox="1"/>
          <p:nvPr/>
        </p:nvSpPr>
        <p:spPr>
          <a:xfrm>
            <a:off x="12675" y="5866700"/>
            <a:ext cx="500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Left: </a:t>
            </a:r>
            <a:r>
              <a:rPr lang="en-US"/>
              <a:t>Spread vs. shots. </a:t>
            </a:r>
            <a:r>
              <a:rPr lang="en-US" b="1"/>
              <a:t>Right: </a:t>
            </a:r>
            <a:r>
              <a:rPr lang="en-US"/>
              <a:t>Distribution of measurements.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Examples from One-Dimensional Quantum Mechanics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5" name="Google Shape;295;p43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 IBM’s QISKit implementation of the VQE algorithm to predict the ground state energies of simple Hamiltonians in one-dimensional QM. 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Harmonic oscillator: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Anharmonic oscillator: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Double-well: 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6" name="Google Shape;296;p43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pic>
        <p:nvPicPr>
          <p:cNvPr id="297" name="Google Shape;29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6600" y="0"/>
            <a:ext cx="1277400" cy="4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3"/>
          <p:cNvPicPr preferRelativeResize="0"/>
          <p:nvPr/>
        </p:nvPicPr>
        <p:blipFill rotWithShape="1">
          <a:blip r:embed="rId4">
            <a:alphaModFix/>
          </a:blip>
          <a:srcRect b="17039"/>
          <a:stretch/>
        </p:blipFill>
        <p:spPr>
          <a:xfrm>
            <a:off x="2852500" y="1826226"/>
            <a:ext cx="1592725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3"/>
          <p:cNvPicPr preferRelativeResize="0"/>
          <p:nvPr/>
        </p:nvPicPr>
        <p:blipFill rotWithShape="1">
          <a:blip r:embed="rId5">
            <a:alphaModFix/>
          </a:blip>
          <a:srcRect b="18831"/>
          <a:stretch/>
        </p:blipFill>
        <p:spPr>
          <a:xfrm>
            <a:off x="3002300" y="2191325"/>
            <a:ext cx="2598400" cy="30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93775" y="2497500"/>
            <a:ext cx="2251450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40425" y="2862600"/>
            <a:ext cx="5235196" cy="96947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3"/>
          <p:cNvSpPr txBox="1"/>
          <p:nvPr/>
        </p:nvSpPr>
        <p:spPr>
          <a:xfrm>
            <a:off x="0" y="3756650"/>
            <a:ext cx="914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Table: </a:t>
            </a:r>
            <a:r>
              <a:rPr lang="en-US"/>
              <a:t>All bounds within 3%. </a:t>
            </a:r>
            <a:r>
              <a:rPr lang="en-US" b="1"/>
              <a:t>Left: </a:t>
            </a:r>
            <a:r>
              <a:rPr lang="en-US"/>
              <a:t>Anharmonic wavefunction. </a:t>
            </a:r>
            <a:r>
              <a:rPr lang="en-US" b="1"/>
              <a:t>Right: </a:t>
            </a:r>
            <a:r>
              <a:rPr lang="en-US"/>
              <a:t> Double-well wavefunction. </a:t>
            </a:r>
            <a:endParaRPr/>
          </a:p>
        </p:txBody>
      </p:sp>
      <p:pic>
        <p:nvPicPr>
          <p:cNvPr id="303" name="Google Shape;303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" y="4047025"/>
            <a:ext cx="3548575" cy="22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46000" y="4081925"/>
            <a:ext cx="3906425" cy="211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6"/>
          <p:cNvSpPr txBox="1">
            <a:spLocks noGrp="1"/>
          </p:cNvSpPr>
          <p:nvPr>
            <p:ph type="title"/>
          </p:nvPr>
        </p:nvSpPr>
        <p:spPr>
          <a:xfrm>
            <a:off x="407559" y="348401"/>
            <a:ext cx="8328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0"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" name="Google Shape;118;p26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Graphene is a single layer of hexagonally arranged sp</a:t>
            </a:r>
            <a:r>
              <a:rPr lang="en-US" sz="1800" baseline="300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hybridized carbon atoms separated by a bond length of approximately 0.142 nm. Graphene was first successfully isolated in 2004 at the University of Manchester.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Graphene has many interesting properties that make it a target for research: high electron mobility, thermal conductivity, strength and transparency.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pi bands of sp</a:t>
            </a:r>
            <a:r>
              <a:rPr lang="en-US" sz="1800" baseline="300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hybridized carbon bonds are responsible for the unique electronic properties of the material. Graphene has a Dirac cone structure for low energy bands.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By studying sp</a:t>
            </a:r>
            <a:r>
              <a:rPr lang="en-US" sz="1800" baseline="300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hybridized allotropes of carbon, some insight can be gained into the nature of the material.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26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4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Quantum Cosmology in Brief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0" name="Google Shape;310;p44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 the dynamics of the universe without a full theory of quantum gravity.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Quantize the Einstein-Hilbert action using path integrals [3] or Wheeler-DeWitt canonical quantization [4]: H𝝍 = 0.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Focus on highly symmetric case of FRW mini-superspace with the following metric: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 case of a conformally coupled scalar field with three different values of Λ and k.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Google Shape;311;p44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312" name="Google Shape;31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6600" y="0"/>
            <a:ext cx="1277400" cy="49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4"/>
          <p:cNvSpPr txBox="1"/>
          <p:nvPr/>
        </p:nvSpPr>
        <p:spPr>
          <a:xfrm>
            <a:off x="341850" y="6488575"/>
            <a:ext cx="8460300" cy="2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[3] L. J. Garay, J. J. Halliwell, and G. A. M. Marugan, Physical Review D 43, 2572 (1991).</a:t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[4] B. S. DeWitt, Phys. Rev. 160, 1113 (1967).</a:t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4" name="Google Shape;314;p44"/>
          <p:cNvPicPr preferRelativeResize="0"/>
          <p:nvPr/>
        </p:nvPicPr>
        <p:blipFill rotWithShape="1">
          <a:blip r:embed="rId4">
            <a:alphaModFix/>
          </a:blip>
          <a:srcRect r="6942"/>
          <a:stretch/>
        </p:blipFill>
        <p:spPr>
          <a:xfrm>
            <a:off x="2786050" y="2632075"/>
            <a:ext cx="3324025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4"/>
          <p:cNvSpPr txBox="1"/>
          <p:nvPr/>
        </p:nvSpPr>
        <p:spPr>
          <a:xfrm>
            <a:off x="341850" y="3863800"/>
            <a:ext cx="4230300" cy="23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AutoNum type="arabicPeriod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Λ = 0, k = +1 (closed universe)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AutoNum type="arabicPeriod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Λ &lt; 0, k = +1 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AutoNum type="arabicPeriod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Λ &lt; 0, k = -1 (open universe)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6" name="Google Shape;316;p44"/>
          <p:cNvSpPr txBox="1"/>
          <p:nvPr/>
        </p:nvSpPr>
        <p:spPr>
          <a:xfrm>
            <a:off x="4715525" y="3863800"/>
            <a:ext cx="4230300" cy="23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AutoNum type="arabicPeriod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Harmonic oscillators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AutoNum type="arabicPeriod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Anharmonic oscillators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AutoNum type="arabicPeriod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Double-wells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17" name="Google Shape;317;p44"/>
          <p:cNvCxnSpPr/>
          <p:nvPr/>
        </p:nvCxnSpPr>
        <p:spPr>
          <a:xfrm>
            <a:off x="3853675" y="4117325"/>
            <a:ext cx="78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8" name="Google Shape;318;p44"/>
          <p:cNvCxnSpPr/>
          <p:nvPr/>
        </p:nvCxnSpPr>
        <p:spPr>
          <a:xfrm>
            <a:off x="3853675" y="4421850"/>
            <a:ext cx="78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9" name="Google Shape;319;p44"/>
          <p:cNvCxnSpPr/>
          <p:nvPr/>
        </p:nvCxnSpPr>
        <p:spPr>
          <a:xfrm>
            <a:off x="3853675" y="4739025"/>
            <a:ext cx="786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0" name="Google Shape;320;p44"/>
          <p:cNvSpPr txBox="1"/>
          <p:nvPr/>
        </p:nvSpPr>
        <p:spPr>
          <a:xfrm>
            <a:off x="348450" y="4785900"/>
            <a:ext cx="8447100" cy="10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quantum cosmology Hamiltonian separates into two copies of the one-dimensional Hamiltonian, but with opposite signs: H</a:t>
            </a:r>
            <a:r>
              <a:rPr lang="en-US" sz="1800" baseline="-250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QC</a:t>
            </a: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 I⊗H</a:t>
            </a:r>
            <a:r>
              <a:rPr lang="en-US" sz="1800" baseline="-250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QM</a:t>
            </a: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－ H</a:t>
            </a:r>
            <a:r>
              <a:rPr lang="en-US" sz="1800" baseline="-250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QM</a:t>
            </a: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⊗I. Squaring this Hamiltonian yields a positive definite matrix; the VQE will converge to states that satisfy the Wheeler-DeWitt Equation.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5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Times New Roman"/>
                <a:ea typeface="Times New Roman"/>
                <a:cs typeface="Times New Roman"/>
                <a:sym typeface="Times New Roman"/>
              </a:rPr>
              <a:t>Quantum Computational Results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6" name="Google Shape;326;p45"/>
          <p:cNvSpPr txBox="1"/>
          <p:nvPr/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VQE was able to find states that were consistent with the Wheeler-DeWitt equation for two of the three universes, as shown in the figures.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universe 1, these states were observed to include excited states of the harmonic oscillator Hamiltonian.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are investigating how to reconstruct the excited states of the QM Hamiltonian from this information.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7" name="Google Shape;327;p45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328" name="Google Shape;32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6600" y="0"/>
            <a:ext cx="1277400" cy="4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93776" y="2727388"/>
            <a:ext cx="3556425" cy="35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77450" y="2727363"/>
            <a:ext cx="3556425" cy="355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0025" y="2727388"/>
            <a:ext cx="3556425" cy="355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6"/>
          <p:cNvSpPr txBox="1"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20"/>
              <a:buFont typeface="Arial"/>
              <a:buNone/>
            </a:pPr>
            <a:r>
              <a:rPr lang="en-US" sz="432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Quantum Computation and Visualization of Hamiltonians using Discrete Quantum Mechanics and IBM QISKit</a:t>
            </a:r>
            <a:endParaRPr sz="432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46"/>
          <p:cNvSpPr txBox="1"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Raffaele Miceli</a:t>
            </a:r>
            <a:endParaRPr sz="18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Department of Physics,Stony Brook University</a:t>
            </a:r>
            <a:endParaRPr/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endParaRPr sz="18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Michael McGuigan</a:t>
            </a:r>
            <a:endParaRPr sz="18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en-US" sz="18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Computational Science Initiative, BNL</a:t>
            </a:r>
            <a:endParaRPr sz="18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7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47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Motivation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Variational Quantum Eigensolver (VQE)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Discrete QM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Comparing Bases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Quantum Computing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Future Work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8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Motivation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48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QC is good at tackling problems that can be formulated in the language of quantum gates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VQE algorithm has seen great success in quantum chemistry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we use it to evaluate generic quantum Hamiltonians?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9"/>
          <p:cNvSpPr txBox="1"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Variational Quantum Eigensolver</a:t>
            </a:r>
            <a:endParaRPr sz="6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49"/>
          <p:cNvSpPr txBox="1"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0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Description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50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Starts with a trial state initialized with starting parameters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Varies the parameters of the state to minimize its energy with respect to the given Hamiltonian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Optimization is done on a classical computer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Eigenvalue calculation is done by the quantum computer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1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1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Quantum computation is crucial when working with large matrices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Running time for simulators increases exponentially with matrix size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Success of algorithm depends heavily on intelligent design of trial state, i.e. parameters need to be distributed in such a way that they can mimic the shape of the true ground state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2"/>
          <p:cNvSpPr txBox="1"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Discrete Quantum Mechanics</a:t>
            </a:r>
            <a:endParaRPr sz="6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2"/>
          <p:cNvSpPr txBox="1"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3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Linear Algebra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53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Heisenberg discovered that the rules that govern the operators and states of quantum mechanics are those of matrix manipulation from linear algebra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exactly duplicate the results of regular QM, the operator matrices and state vectors need to be infinitely large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975" y="685800"/>
            <a:ext cx="34290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6800" y="661975"/>
            <a:ext cx="3695700" cy="199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7"/>
          <p:cNvSpPr txBox="1"/>
          <p:nvPr/>
        </p:nvSpPr>
        <p:spPr>
          <a:xfrm>
            <a:off x="786150" y="3798850"/>
            <a:ext cx="36957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Dispersion relation of single-layer graphene for nearest and next-nearest neighbor hopping. This plot was made using Mathematica and using the well-known equation for the dispersion of graphene given by: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7" name="Google Shape;127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2625" y="5195600"/>
            <a:ext cx="2941199" cy="61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7"/>
          <p:cNvSpPr txBox="1"/>
          <p:nvPr/>
        </p:nvSpPr>
        <p:spPr>
          <a:xfrm>
            <a:off x="5185325" y="2943925"/>
            <a:ext cx="3429000" cy="12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Low-energy dispersion relation of graphene at a Dirac point, where the energy is approximately linear and can be described by the equation: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9" name="Google Shape;12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61950" y="4097150"/>
            <a:ext cx="1197125" cy="18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7"/>
          <p:cNvSpPr txBox="1"/>
          <p:nvPr/>
        </p:nvSpPr>
        <p:spPr>
          <a:xfrm>
            <a:off x="5185325" y="4419150"/>
            <a:ext cx="3429000" cy="12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describing the electrical conduction of charge carriers as massless fermions.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27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4"/>
          <p:cNvSpPr txBox="1"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So… how close can we get with operators and states of finite size?</a:t>
            </a:r>
            <a:endParaRPr sz="5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54"/>
          <p:cNvSpPr txBox="1"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5"/>
          <p:cNvSpPr txBox="1"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Comparing Bases</a:t>
            </a:r>
            <a:endParaRPr sz="6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5"/>
          <p:cNvSpPr txBox="1"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6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Operators in Different Bases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56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4114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position basis, build position operator from lattice then use discrete Fourier transform to make momentum operator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56"/>
          <p:cNvSpPr txBox="1">
            <a:spLocks noGrp="1"/>
          </p:cNvSpPr>
          <p:nvPr>
            <p:ph type="body" idx="2"/>
          </p:nvPr>
        </p:nvSpPr>
        <p:spPr>
          <a:xfrm>
            <a:off x="4572000" y="1825625"/>
            <a:ext cx="4114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Gaussian energy basis, start with annihilation operator, then build position and momentum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809" y="3166450"/>
            <a:ext cx="2506518" cy="27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809" y="3571155"/>
            <a:ext cx="3226992" cy="66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56" descr="Fourier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7809" y="4410364"/>
            <a:ext cx="4265221" cy="817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6" descr="Ppos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7809" y="5425560"/>
            <a:ext cx="2506518" cy="41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6" descr="Aen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74046" y="2829148"/>
            <a:ext cx="3785212" cy="543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56" descr="Xen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74046" y="3544519"/>
            <a:ext cx="3215996" cy="86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56" descr="Pen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774046" y="4533532"/>
            <a:ext cx="3215996" cy="892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7"/>
          <p:cNvSpPr txBox="1"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Harmonic Oscillator</a:t>
            </a:r>
            <a:endParaRPr sz="6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57"/>
          <p:cNvSpPr txBox="1"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58" descr="qho comp.pdf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3596" r="-3595"/>
          <a:stretch/>
        </p:blipFill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8" descr="Hh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3500" y="613832"/>
            <a:ext cx="2540000" cy="770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58" descr="Hho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1600" y="772940"/>
            <a:ext cx="2984500" cy="450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9"/>
          <p:cNvSpPr txBox="1"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Anharmonic Oscillator</a:t>
            </a:r>
            <a:endParaRPr sz="6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59"/>
          <p:cNvSpPr txBox="1"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60" descr="aho comp.pdf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2119" r="-2119"/>
          <a:stretch/>
        </p:blipFill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0" descr="Haho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68525" y="663717"/>
            <a:ext cx="4806950" cy="932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61" descr="aho comp 2.pdf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-2119" r="-2119"/>
          <a:stretch/>
        </p:blipFill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1087" y="663717"/>
            <a:ext cx="4801826" cy="932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62"/>
          <p:cNvSpPr txBox="1"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Supersymmetry</a:t>
            </a:r>
            <a:endParaRPr sz="6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62"/>
          <p:cNvSpPr txBox="1"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6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18984" y="1825625"/>
            <a:ext cx="7406639" cy="392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3" descr="Hs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0700" y="651816"/>
            <a:ext cx="8102600" cy="559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00" cy="132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0">
                <a:latin typeface="Times New Roman"/>
                <a:ea typeface="Times New Roman"/>
                <a:cs typeface="Times New Roman"/>
                <a:sym typeface="Times New Roman"/>
              </a:rPr>
              <a:t>Motivation to Understand Carbon Based Lattice Structures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7" name="Google Shape;137;p28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00" cy="392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topological features of molecules are fundamental to understanding their chemical and electrical properties and examining the potential uses of that molecule. 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Molecular visualizations are intended to support our understanding of molecular properties, especially those of higher complexity.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Molecular modeling tools VMD, Avogadro and SAMSON were utilized to create carbon-based structures.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modeling tools provide a framework for modeling, animating and optimizing molecular structures. They can provide molecular bond information and can conduct real-time interactive molecular dynamics simulations. 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8" name="Google Shape;138;p28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4"/>
          <p:cNvSpPr txBox="1"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Quantum Computing</a:t>
            </a:r>
            <a:endParaRPr sz="6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64"/>
          <p:cNvSpPr txBox="1"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5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Brief Overview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65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Qubits are two state quantum systems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Superposition and entanglement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Qubit states can be altered by application of quantum logic gates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run the VQE algorithm, we decompose the Hamiltonian into a sum of tensor products of Pauli matrices, which happen to be quantum logic gates</a:t>
            </a:r>
            <a:endParaRPr/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6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b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Quantum Computing Limitations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66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Run time for VQE depends heavily on the size and complexity of the original matrix, the quantum depth, and the number of optimization steps</a:t>
            </a:r>
            <a:endParaRPr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When running on a simulator the run time was close to an hour for a 6-qubit cubic anharmonic oscillator with the other parameters kept relatively low</a:t>
            </a:r>
            <a:endParaRPr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Tried to make the workflow for the VQE script as painless as possible</a:t>
            </a:r>
            <a:endParaRPr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Minimized editing required to change to different Hamiltonian</a:t>
            </a:r>
            <a:endParaRPr/>
          </a:p>
          <a:p>
            <a:pPr marL="228600" marR="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</a:pPr>
            <a:r>
              <a:rPr lang="en-US" sz="238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Script automatically organizes results into folders for each type of Hamiltonian, outputs log file, convergence plot and circuit diagram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7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b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Quartic AHO Example Outputs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67"/>
          <p:cNvSpPr txBox="1"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Convergence Plot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3" name="Google Shape;473;p67" descr="AHO4_SIMPLE_qb5_qd4_mt200_07_30_18_16.42_plot.png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8121" r="8122"/>
          <a:stretch/>
        </p:blipFill>
        <p:spPr>
          <a:xfrm>
            <a:off x="357809" y="2505075"/>
            <a:ext cx="4114800" cy="3684588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67"/>
          <p:cNvSpPr txBox="1">
            <a:spLocks noGrp="1"/>
          </p:cNvSpPr>
          <p:nvPr>
            <p:ph type="body" idx="3"/>
          </p:nvPr>
        </p:nvSpPr>
        <p:spPr>
          <a:xfrm>
            <a:off x="4572000" y="1681163"/>
            <a:ext cx="41148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Circuit Diagram</a:t>
            </a:r>
            <a:endParaRPr sz="2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p67" descr="AHO4_SIMPLE_qb5_qd4_mt200_07_30_18_16.42_circuit.png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4">
            <a:alphaModFix/>
          </a:blip>
          <a:srcRect t="-170267" b="-170267"/>
          <a:stretch/>
        </p:blipFill>
        <p:spPr>
          <a:xfrm>
            <a:off x="4572000" y="2505075"/>
            <a:ext cx="4114800" cy="3684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8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b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Example Log File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68" descr="logex.pn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4752" b="4751"/>
          <a:stretch/>
        </p:blipFill>
        <p:spPr>
          <a:xfrm>
            <a:off x="2106925" y="2588846"/>
            <a:ext cx="4930150" cy="2325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9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Future Work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69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Designing better trial functions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More complex systems, e.g. finite temperature and new theoretical models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Run more systematic, targeted tests to probe VQE dependence on parameters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Running on IBM’s actual quantum computers rather than simulators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0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  <a:endParaRPr sz="4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70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AutoNum type="arabicPeriod"/>
            </a:pPr>
            <a:r>
              <a:rPr lang="en-US" sz="19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R. Jagannathan, T.S. Santhanam, R. Vasudevan. "Finite Dimensional Quantum Mechanics of a Particle”</a:t>
            </a:r>
            <a:endParaRPr/>
          </a:p>
          <a:p>
            <a:pPr marL="3429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AutoNum type="arabicPeriod"/>
            </a:pPr>
            <a:r>
              <a:rPr lang="en-US" sz="19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Kouji Kashiwa, Robert D. Pisarski, Vladimir V. Skokov. "Critical endpoint for deconfinement in matrix and other effective models”</a:t>
            </a:r>
            <a:endParaRPr/>
          </a:p>
          <a:p>
            <a:pPr marL="3429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AutoNum type="arabicPeriod"/>
            </a:pPr>
            <a:r>
              <a:rPr lang="en-US" sz="19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W. Heisenberg. ”Uber quantentheoretische Umdeutung kinematischer und mechanischer Beziehungen”</a:t>
            </a:r>
            <a:endParaRPr/>
          </a:p>
          <a:p>
            <a:pPr marL="3429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AutoNum type="arabicPeriod"/>
            </a:pPr>
            <a:r>
              <a:rPr lang="en-US" sz="19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Yu R. Musin "A Supersymmetric anharmonic oscillator.”</a:t>
            </a:r>
            <a:endParaRPr/>
          </a:p>
          <a:p>
            <a:pPr marL="3429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AutoNum type="arabicPeriod"/>
            </a:pPr>
            <a:r>
              <a:rPr lang="en-US" sz="19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 Das. "Supersymmetry and Finite Temperature”</a:t>
            </a:r>
            <a:endParaRPr/>
          </a:p>
          <a:p>
            <a:pPr marL="3429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AutoNum type="arabicPeriod"/>
            </a:pPr>
            <a:r>
              <a:rPr lang="en-US" sz="19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 Matsumoto, M. Tachiki, H. Umezawa. "Thermo Field Dynamics”</a:t>
            </a:r>
            <a:endParaRPr/>
          </a:p>
          <a:p>
            <a:pPr marL="3429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AutoNum type="arabicPeriod"/>
            </a:pPr>
            <a:r>
              <a:rPr lang="en-US" sz="19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D. Berenstein. “A toy model for time evolving QFT on a lattice with controllable chaos”</a:t>
            </a:r>
            <a:endParaRPr/>
          </a:p>
          <a:p>
            <a:pPr marL="342900" marR="0" lvl="0" indent="-3429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60"/>
              <a:buFont typeface="Arial"/>
              <a:buAutoNum type="arabicPeriod"/>
            </a:pPr>
            <a:r>
              <a:rPr lang="en-US" sz="196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A. Peruzzo et. Al, “A variational eigenvalue solver on a quantum processor”</a:t>
            </a:r>
            <a:endParaRPr sz="196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1"/>
          <p:cNvSpPr txBox="1"/>
          <p:nvPr/>
        </p:nvSpPr>
        <p:spPr>
          <a:xfrm>
            <a:off x="1828800" y="2828835"/>
            <a:ext cx="54864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sz="7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00" cy="132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0">
                <a:latin typeface="Times New Roman"/>
                <a:ea typeface="Times New Roman"/>
                <a:cs typeface="Times New Roman"/>
                <a:sym typeface="Times New Roman"/>
              </a:rPr>
              <a:t>Interesting Models</a:t>
            </a:r>
            <a:endParaRPr sz="2800" b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4" name="Google Shape;144;p29"/>
          <p:cNvSpPr txBox="1">
            <a:spLocks noGrp="1"/>
          </p:cNvSpPr>
          <p:nvPr>
            <p:ph type="body" idx="1"/>
          </p:nvPr>
        </p:nvSpPr>
        <p:spPr>
          <a:xfrm>
            <a:off x="357809" y="1825625"/>
            <a:ext cx="8328900" cy="392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Bilayer-graphene and Moiré patterns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Carbon-nanocone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Carbon nanohorn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Nanostrips and Möbius strips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5" name="Google Shape;1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5850" y="3429000"/>
            <a:ext cx="1687200" cy="168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85850" y="739625"/>
            <a:ext cx="1687200" cy="168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9"/>
          <p:cNvSpPr txBox="1"/>
          <p:nvPr/>
        </p:nvSpPr>
        <p:spPr>
          <a:xfrm>
            <a:off x="5536575" y="2375200"/>
            <a:ext cx="3077700" cy="11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N=16 carbon nanostrip in a ring formation. Visualization made using Avogadro and rendered using VMD.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29"/>
          <p:cNvSpPr txBox="1"/>
          <p:nvPr/>
        </p:nvSpPr>
        <p:spPr>
          <a:xfrm>
            <a:off x="5536575" y="4661200"/>
            <a:ext cx="3077700" cy="11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Times New Roman"/>
                <a:ea typeface="Times New Roman"/>
                <a:cs typeface="Times New Roman"/>
                <a:sym typeface="Times New Roman"/>
              </a:rPr>
              <a:t>N=24 carbon Möbius strip made using Avogadro and rendered on VMD.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29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0"/>
          <p:cNvSpPr txBox="1">
            <a:spLocks noGrp="1"/>
          </p:cNvSpPr>
          <p:nvPr>
            <p:ph type="title"/>
          </p:nvPr>
        </p:nvSpPr>
        <p:spPr>
          <a:xfrm>
            <a:off x="357809" y="365126"/>
            <a:ext cx="8328900" cy="132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 b="0">
                <a:latin typeface="Times New Roman"/>
                <a:ea typeface="Times New Roman"/>
                <a:cs typeface="Times New Roman"/>
                <a:sym typeface="Times New Roman"/>
              </a:rPr>
              <a:t>Moiré Patterns in bilayer graphene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30"/>
          <p:cNvSpPr txBox="1">
            <a:spLocks noGrp="1"/>
          </p:cNvSpPr>
          <p:nvPr>
            <p:ph type="body" idx="1"/>
          </p:nvPr>
        </p:nvSpPr>
        <p:spPr>
          <a:xfrm>
            <a:off x="4572000" y="1240200"/>
            <a:ext cx="4270800" cy="382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Bernal (AB) stacked bilayer graphene, the top layer is offset by the length of one carbon-carbon bond. 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Rotated Bernal stacked graphene has recently shown superconductivity at certain ‘magic angles’ of rotation [1].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Moiré patterns emerge due to the superposition of the identical lattices at different angles. 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periodicity of Moiré patterns in bilayer-twisted graphene is given by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6" name="Google Shape;156;p30" title="AB bilayer rotation.mpg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275" y="1456075"/>
            <a:ext cx="4041900" cy="3031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5800" y="4935475"/>
            <a:ext cx="1943199" cy="482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0"/>
          <p:cNvSpPr txBox="1"/>
          <p:nvPr/>
        </p:nvSpPr>
        <p:spPr>
          <a:xfrm>
            <a:off x="284275" y="4566425"/>
            <a:ext cx="41370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Animation made by creating 1000 atom sheets of graphene using  SAMSON and superpositioning and rotating using VMD.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30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Carbon Nanocone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5" name="Google Shape;165;p31"/>
          <p:cNvSpPr txBox="1"/>
          <p:nvPr/>
        </p:nvSpPr>
        <p:spPr>
          <a:xfrm>
            <a:off x="520875" y="1114850"/>
            <a:ext cx="4990500" cy="4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Pentagonal defects in 2D graphene sheets have been experimentally produced and studied.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Carbon nanocones are an important model to study to understand the role of defects in the development of carbon based electronics, and the implementation of curved carbon structures.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Nanocones have distinct low-energy electronic properties at the apex due to topological differences that change electron transport properties.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Carbon nanohorns are a promising material for bio and chemical sensors because of their electrical conductivity with high current capacity and stability.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6" name="Google Shape;166;p31"/>
          <p:cNvPicPr preferRelativeResize="0"/>
          <p:nvPr/>
        </p:nvPicPr>
        <p:blipFill rotWithShape="1">
          <a:blip r:embed="rId3">
            <a:alphaModFix/>
          </a:blip>
          <a:srcRect l="24824" t="25327" r="10597" b="19778"/>
          <a:stretch/>
        </p:blipFill>
        <p:spPr>
          <a:xfrm>
            <a:off x="6330462" y="1017725"/>
            <a:ext cx="1507250" cy="128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1"/>
          <p:cNvPicPr preferRelativeResize="0"/>
          <p:nvPr/>
        </p:nvPicPr>
        <p:blipFill rotWithShape="1">
          <a:blip r:embed="rId4">
            <a:alphaModFix/>
          </a:blip>
          <a:srcRect l="24829" t="20913" r="18339" b="24195"/>
          <a:stretch/>
        </p:blipFill>
        <p:spPr>
          <a:xfrm>
            <a:off x="6420900" y="2788425"/>
            <a:ext cx="1326374" cy="128114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1"/>
          <p:cNvSpPr txBox="1"/>
          <p:nvPr/>
        </p:nvSpPr>
        <p:spPr>
          <a:xfrm>
            <a:off x="5740950" y="4478225"/>
            <a:ext cx="26979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N=48 Nanocone created in Avogadro and rendered using VMD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p31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0825" y="930875"/>
            <a:ext cx="4482350" cy="4482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2"/>
          <p:cNvSpPr txBox="1"/>
          <p:nvPr/>
        </p:nvSpPr>
        <p:spPr>
          <a:xfrm>
            <a:off x="2388150" y="5392625"/>
            <a:ext cx="4425000" cy="10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Two N=48 nanocones overlaid and rotated. Animated using VMD about a central point in the pentagonal defect.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6" name="Google Shape;176;p32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424" y="2185474"/>
            <a:ext cx="4229376" cy="22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3925" y="2185475"/>
            <a:ext cx="3429000" cy="23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3"/>
          <p:cNvSpPr txBox="1"/>
          <p:nvPr/>
        </p:nvSpPr>
        <p:spPr>
          <a:xfrm>
            <a:off x="485075" y="546400"/>
            <a:ext cx="8201700" cy="13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Times New Roman"/>
              <a:buChar char="●"/>
            </a:pPr>
            <a:r>
              <a:rPr lang="en-US" sz="18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Using bond information from VMD, an adjacency matrix can be formed of an N=20 pentagonal cone. Taking the eigenvalues of this matrix yields the dispersion relation and the eigenenergies can then be used to calculate the free energy, persistent current, etc. </a:t>
            </a:r>
            <a:endParaRPr sz="18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4" name="Google Shape;184;p33"/>
          <p:cNvSpPr txBox="1"/>
          <p:nvPr/>
        </p:nvSpPr>
        <p:spPr>
          <a:xfrm>
            <a:off x="754075" y="4735275"/>
            <a:ext cx="3429000" cy="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Energy dispersion of cone as a function of magnetic field flux perpendicular to the cone, created using Mathematica.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5" name="Google Shape;185;p33"/>
          <p:cNvSpPr txBox="1"/>
          <p:nvPr/>
        </p:nvSpPr>
        <p:spPr>
          <a:xfrm>
            <a:off x="4487875" y="4735275"/>
            <a:ext cx="3429000" cy="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Fermion free energy as a function of flux calculated from the dispersion of the pentagonal cone for various temperatures.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6" name="Google Shape;186;p33"/>
          <p:cNvSpPr txBox="1">
            <a:spLocks noGrp="1"/>
          </p:cNvSpPr>
          <p:nvPr>
            <p:ph type="sldNum" idx="12"/>
          </p:nvPr>
        </p:nvSpPr>
        <p:spPr>
          <a:xfrm>
            <a:off x="3543300" y="6337101"/>
            <a:ext cx="2057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NL_PPT_Template_Update_2018_Gray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2425</Words>
  <Application>Microsoft Office PowerPoint</Application>
  <PresentationFormat>On-screen Show (4:3)</PresentationFormat>
  <Paragraphs>206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Times New Roman</vt:lpstr>
      <vt:lpstr>Nunito</vt:lpstr>
      <vt:lpstr>Arial</vt:lpstr>
      <vt:lpstr>Office Theme</vt:lpstr>
      <vt:lpstr>BNL_PPT_Template_Update_2018_Gray</vt:lpstr>
      <vt:lpstr>Visualization and quantum computation of Moiré superconductivity in bilayer graphene, carbon nanocones, and nanostrips </vt:lpstr>
      <vt:lpstr>Introduction</vt:lpstr>
      <vt:lpstr>PowerPoint Presentation</vt:lpstr>
      <vt:lpstr>Motivation to Understand Carbon Based Lattice Structures</vt:lpstr>
      <vt:lpstr>Interesting Models </vt:lpstr>
      <vt:lpstr>Moiré Patterns in bilayer graphene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Applications of Quantum Computational Methods to Quantum Cosmology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Quantum Computation and Visualization of Hamiltonians using Discrete Quantum Mechanics and IBM QISKit</vt:lpstr>
      <vt:lpstr>Outline</vt:lpstr>
      <vt:lpstr>Motivation</vt:lpstr>
      <vt:lpstr>Variational Quantum Eigensolver</vt:lpstr>
      <vt:lpstr>Description</vt:lpstr>
      <vt:lpstr>Challenges</vt:lpstr>
      <vt:lpstr>Discrete Quantum Mechanics</vt:lpstr>
      <vt:lpstr>Linear Algebra</vt:lpstr>
      <vt:lpstr>So… how close can we get with operators and states of finite size?</vt:lpstr>
      <vt:lpstr>Comparing Bases</vt:lpstr>
      <vt:lpstr>Operators in Different Bases</vt:lpstr>
      <vt:lpstr>Harmonic Oscillator</vt:lpstr>
      <vt:lpstr>PowerPoint Presentation</vt:lpstr>
      <vt:lpstr>Anharmonic Oscillator</vt:lpstr>
      <vt:lpstr>PowerPoint Presentation</vt:lpstr>
      <vt:lpstr>PowerPoint Presentation</vt:lpstr>
      <vt:lpstr>Supersymmetry</vt:lpstr>
      <vt:lpstr>PowerPoint Presentation</vt:lpstr>
      <vt:lpstr>Quantum Computing</vt:lpstr>
      <vt:lpstr>Brief Overview</vt:lpstr>
      <vt:lpstr>Results Quantum Computing Limitations</vt:lpstr>
      <vt:lpstr>Results Quartic AHO Example Outputs</vt:lpstr>
      <vt:lpstr>Results Example Log File</vt:lpstr>
      <vt:lpstr>Future Work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Visualization and quantum computation of Moiré superconductivity in bilayer graphene, carbon nanocones, and nanostrips </dc:title>
  <dc:creator>Peragine, Lauri</dc:creator>
  <cp:lastModifiedBy>Peragine, Lauri</cp:lastModifiedBy>
  <cp:revision>1</cp:revision>
  <dcterms:modified xsi:type="dcterms:W3CDTF">2018-08-08T14:25:13Z</dcterms:modified>
</cp:coreProperties>
</file>